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455" r:id="rId4"/>
    <p:sldId id="812" r:id="rId5"/>
    <p:sldId id="828" r:id="rId6"/>
    <p:sldId id="829" r:id="rId7"/>
    <p:sldId id="259" r:id="rId8"/>
    <p:sldId id="456" r:id="rId9"/>
    <p:sldId id="822" r:id="rId10"/>
    <p:sldId id="823" r:id="rId11"/>
    <p:sldId id="824" r:id="rId12"/>
    <p:sldId id="825" r:id="rId13"/>
    <p:sldId id="826" r:id="rId14"/>
    <p:sldId id="814" r:id="rId15"/>
    <p:sldId id="818" r:id="rId16"/>
    <p:sldId id="832" r:id="rId17"/>
    <p:sldId id="261" r:id="rId1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배달의민족 한나" panose="020B0600000101010101" charset="-127"/>
      <p:regular r:id="rId22"/>
      <p:bold r:id="rId23"/>
    </p:embeddedFont>
    <p:embeddedFont>
      <p:font typeface="HY견고딕" panose="02030600000101010101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5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84218" autoAdjust="0"/>
  </p:normalViewPr>
  <p:slideViewPr>
    <p:cSldViewPr>
      <p:cViewPr varScale="1">
        <p:scale>
          <a:sx n="77" d="100"/>
          <a:sy n="77" d="100"/>
        </p:scale>
        <p:origin x="129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1:51.839" idx="2">
    <p:pos x="146" y="146"/>
    <p:text>서울특별시, 경기도에 의료기기의 수가 많음(색이 연할수록 수가 많음.)
- 의료장비가 부족한 지역이 어디인지 구체적으로 볼 필요가 있음.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53" y="4201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4099" y="308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03D17-79EC-43C9-8DD4-5842B9C2A776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5596F-3345-4682-B464-5635CDE2B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5596F-3345-4682-B464-5635CDE2BD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5596F-3345-4682-B464-5635CDE2BD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46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BB6B-6D7D-4BB0-919E-EDA072C710B9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comments" Target="../comments/comment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omments" Target="../comments/comment7.xml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omments" Target="../comments/comment8.xml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CEE67-DD82-424C-8FA5-AAEB8E9BA55A}"/>
              </a:ext>
            </a:extLst>
          </p:cNvPr>
          <p:cNvSpPr txBox="1"/>
          <p:nvPr/>
        </p:nvSpPr>
        <p:spPr>
          <a:xfrm>
            <a:off x="2518392" y="2644170"/>
            <a:ext cx="410721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서울</a:t>
            </a:r>
            <a:r>
              <a:rPr lang="ko-KR" altLang="en-US" sz="5400" dirty="0"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5400" dirty="0">
                <a:solidFill>
                  <a:srgbClr val="FF0000"/>
                </a:solidFill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vs</a:t>
            </a:r>
            <a:r>
              <a:rPr lang="en-US" altLang="ko-KR" sz="5400" dirty="0"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지방</a:t>
            </a:r>
            <a:endParaRPr lang="en-US" altLang="ko-KR" sz="5400" dirty="0">
              <a:solidFill>
                <a:schemeClr val="bg1"/>
              </a:solidFill>
              <a:effectLst>
                <a:outerShdw blurRad="50800" dist="76200" dir="2100000" sx="101000" sy="101000" algn="tl" rotWithShape="0">
                  <a:prstClr val="black">
                    <a:alpha val="40000"/>
                  </a:prst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 양극화 보완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 의료 기기의 지역별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분포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46964"/>
            <a:ext cx="2752594" cy="16380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92" y="1646964"/>
            <a:ext cx="2752593" cy="16380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56" y="1646964"/>
            <a:ext cx="2752593" cy="16380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3433473"/>
            <a:ext cx="2752593" cy="16380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3433473"/>
            <a:ext cx="2676873" cy="163801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0" y="3433473"/>
            <a:ext cx="2752593" cy="163801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5219981"/>
            <a:ext cx="2752593" cy="163801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5219981"/>
            <a:ext cx="2676873" cy="163801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0" y="5219981"/>
            <a:ext cx="2752593" cy="16380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50" y="1552994"/>
            <a:ext cx="659778" cy="6597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73" y="2105788"/>
            <a:ext cx="659778" cy="6597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879211"/>
            <a:ext cx="659778" cy="6597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19" y="3187001"/>
            <a:ext cx="659778" cy="6597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81" y="3593158"/>
            <a:ext cx="659778" cy="6597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53" y="4941168"/>
            <a:ext cx="659778" cy="6597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187341"/>
            <a:ext cx="659778" cy="6597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71081"/>
            <a:ext cx="659778" cy="6597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60" y="6165304"/>
            <a:ext cx="659778" cy="65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954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 의료 기기의 지역별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분포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46964"/>
            <a:ext cx="2752594" cy="16380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92" y="1646964"/>
            <a:ext cx="2752593" cy="16380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56" y="1646964"/>
            <a:ext cx="2752593" cy="16380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3433473"/>
            <a:ext cx="2752593" cy="16380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3433473"/>
            <a:ext cx="2676873" cy="163801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5219981"/>
            <a:ext cx="2752593" cy="163801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5219981"/>
            <a:ext cx="2676873" cy="163801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0" y="5219981"/>
            <a:ext cx="2752593" cy="16380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6" y="1626243"/>
            <a:ext cx="8535702" cy="52231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모서리가 접힌 도형 2"/>
          <p:cNvSpPr/>
          <p:nvPr/>
        </p:nvSpPr>
        <p:spPr>
          <a:xfrm rot="21247493">
            <a:off x="5581186" y="2346564"/>
            <a:ext cx="2931151" cy="3211793"/>
          </a:xfrm>
          <a:prstGeom prst="foldedCorner">
            <a:avLst/>
          </a:prstGeom>
          <a:solidFill>
            <a:srgbClr val="E7EA60"/>
          </a:solidFill>
          <a:ln>
            <a:noFill/>
          </a:ln>
          <a:effectLst>
            <a:outerShdw blurRad="50800" dist="1016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rot="21253293">
            <a:off x="5737749" y="2386495"/>
            <a:ext cx="2618024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한나" panose="020B0600000101010101" charset="-127"/>
                <a:ea typeface="배달의민족 한나" panose="020B0600000101010101" charset="-127"/>
              </a:rPr>
              <a:t>양성자 치료기</a:t>
            </a:r>
            <a:endParaRPr lang="en-US" altLang="ko-KR" sz="2400" dirty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전이가 없는 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국소 부위에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제한된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병기의 </a:t>
            </a:r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고형암에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 적용</a:t>
            </a:r>
            <a:endParaRPr lang="ko-KR" altLang="en-US" sz="1600" dirty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뇌척수종양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(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뇌종양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척색종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 등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),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인구종양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 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(</a:t>
            </a: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흑색종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망막모세종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),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두경부암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폐암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식도암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초기유방암</a:t>
            </a:r>
            <a:r>
              <a:rPr lang="en-US" altLang="ko-KR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전립선암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조기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간암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자궁경부암등에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 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사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용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 </a:t>
            </a:r>
            <a:endParaRPr lang="ko-KR" altLang="en-US" sz="1600" dirty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635896" y="1378126"/>
            <a:ext cx="28777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양성자치료기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지역별 현황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18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 의료 기기의 지역별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분포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46964"/>
            <a:ext cx="2752594" cy="16380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92" y="1646964"/>
            <a:ext cx="2752593" cy="16380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56" y="1646964"/>
            <a:ext cx="2752593" cy="16380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3433473"/>
            <a:ext cx="2752593" cy="16380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3433473"/>
            <a:ext cx="2676873" cy="163801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5219981"/>
            <a:ext cx="2752593" cy="163801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5219981"/>
            <a:ext cx="2676873" cy="163801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0" y="5219981"/>
            <a:ext cx="2752593" cy="16380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6" y="1698084"/>
            <a:ext cx="8535702" cy="50794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모서리가 접힌 도형 2"/>
          <p:cNvSpPr/>
          <p:nvPr/>
        </p:nvSpPr>
        <p:spPr>
          <a:xfrm rot="21247493">
            <a:off x="5581186" y="2346564"/>
            <a:ext cx="2931151" cy="3211793"/>
          </a:xfrm>
          <a:prstGeom prst="foldedCorner">
            <a:avLst/>
          </a:prstGeom>
          <a:solidFill>
            <a:srgbClr val="E7EA60"/>
          </a:solidFill>
          <a:ln>
            <a:noFill/>
          </a:ln>
          <a:effectLst>
            <a:outerShdw blurRad="50800" dist="1016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rot="21253293">
            <a:off x="6131132" y="3082455"/>
            <a:ext cx="18918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사이버 나이프</a:t>
            </a:r>
            <a:endParaRPr lang="en-US" altLang="ko-KR" sz="2400" dirty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간암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폐암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췌장암 등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체부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종양 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치료 시 사용</a:t>
            </a:r>
            <a:endParaRPr lang="ko-KR" altLang="en-US" sz="1600" dirty="0"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9912" y="1512976"/>
            <a:ext cx="28777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사이버나이프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지역별 현황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0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많은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의료기기의 전국 분포</a:t>
            </a: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5"/>
            <a:ext cx="3960440" cy="239089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72815"/>
            <a:ext cx="3960439" cy="23908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88" y="4221088"/>
            <a:ext cx="3960439" cy="23908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07866"/>
            <a:ext cx="659778" cy="6597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07311"/>
            <a:ext cx="659778" cy="6597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74" y="1561545"/>
            <a:ext cx="659778" cy="6597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90" y="4072681"/>
            <a:ext cx="659778" cy="6597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58470"/>
            <a:ext cx="659778" cy="6597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19" y="4026968"/>
            <a:ext cx="659778" cy="6597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6" y="1556792"/>
            <a:ext cx="8749662" cy="52055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70" y="1431087"/>
            <a:ext cx="1452677" cy="14526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18" y="5920168"/>
            <a:ext cx="548680" cy="1440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63157" y="1321009"/>
            <a:ext cx="29690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심전도감시기 지역별 현황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937254"/>
            <a:ext cx="548680" cy="14401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39" y="1939740"/>
            <a:ext cx="1452677" cy="145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520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54D4E-3212-4A8E-9FFA-135398937CEA}"/>
              </a:ext>
            </a:extLst>
          </p:cNvPr>
          <p:cNvSpPr txBox="1"/>
          <p:nvPr/>
        </p:nvSpPr>
        <p:spPr>
          <a:xfrm>
            <a:off x="56970" y="35436"/>
            <a:ext cx="5379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결과 보고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 분석</a:t>
            </a:r>
            <a:endParaRPr lang="en-US" altLang="ko-KR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95536" y="1466195"/>
            <a:ext cx="849694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 결과</a:t>
            </a:r>
            <a:endParaRPr lang="en-US" altLang="ko-KR" sz="40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병원 </a:t>
            </a:r>
            <a:r>
              <a:rPr lang="ko-KR" altLang="en-US" sz="2800" b="1" dirty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지방    </a:t>
            </a:r>
            <a:r>
              <a:rPr lang="en-US" altLang="ko-KR" sz="3600" b="1" dirty="0" smtClean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&lt;</a:t>
            </a:r>
            <a:r>
              <a:rPr lang="ko-KR" altLang="en-US" sz="3600" b="1" dirty="0" smtClean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서울과 경기도                                        </a:t>
            </a:r>
            <a:r>
              <a:rPr lang="ko-KR" altLang="en-US" sz="2800" b="1" dirty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                                           장비         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지방    </a:t>
            </a:r>
            <a:r>
              <a:rPr lang="en-US" altLang="ko-KR" sz="3600" b="1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&lt;</a:t>
            </a:r>
            <a:r>
              <a:rPr lang="ko-KR" altLang="en-US" sz="3600" b="1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서울과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경기도                                            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큰 수술이나 다른 병증에 비해 희소한 질병을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치료할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 기기는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                                                         서울과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경기도 병원에서만 소유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457200" indent="-457200">
              <a:buFontTx/>
              <a:buAutoNum type="arabicPeriod"/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인구수가 적은 세종과 제주가 제일 적게 보유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그 다음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호남권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울산 </a:t>
            </a: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가설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지방에 노인이 많아서 노인 전문 요양 병원이 많을 것이다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 ( </a:t>
            </a:r>
            <a:r>
              <a:rPr lang="en-US" altLang="ko-KR" sz="3600" b="1" dirty="0" smtClean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분석 결과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경기도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부산 순으로 제일 많음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482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20DDF6-5180-4F76-9E22-03EA01089B43}"/>
              </a:ext>
            </a:extLst>
          </p:cNvPr>
          <p:cNvSpPr txBox="1"/>
          <p:nvPr/>
        </p:nvSpPr>
        <p:spPr>
          <a:xfrm>
            <a:off x="56970" y="35436"/>
            <a:ext cx="5379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결과 보고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 분석</a:t>
            </a:r>
            <a:endParaRPr lang="en-US" altLang="ko-KR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D84124-DA41-4344-9C05-DF0598E07B19}"/>
              </a:ext>
            </a:extLst>
          </p:cNvPr>
          <p:cNvGrpSpPr/>
          <p:nvPr/>
        </p:nvGrpSpPr>
        <p:grpSpPr>
          <a:xfrm>
            <a:off x="0" y="1412776"/>
            <a:ext cx="9175032" cy="7163108"/>
            <a:chOff x="428538" y="539399"/>
            <a:chExt cx="11445479" cy="8279207"/>
          </a:xfrm>
        </p:grpSpPr>
        <p:sp>
          <p:nvSpPr>
            <p:cNvPr id="16" name="오른쪽 대괄호 15">
              <a:extLst>
                <a:ext uri="{FF2B5EF4-FFF2-40B4-BE49-F238E27FC236}">
                  <a16:creationId xmlns:a16="http://schemas.microsoft.com/office/drawing/2014/main" id="{428DC592-5348-420D-99B9-1A4FD50E84E0}"/>
                </a:ext>
              </a:extLst>
            </p:cNvPr>
            <p:cNvSpPr/>
            <p:nvPr/>
          </p:nvSpPr>
          <p:spPr>
            <a:xfrm rot="16200000">
              <a:off x="4618244" y="2350608"/>
              <a:ext cx="2993069" cy="6021722"/>
            </a:xfrm>
            <a:prstGeom prst="rightBracket">
              <a:avLst>
                <a:gd name="adj" fmla="val 109287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오른쪽 대괄호 16">
              <a:extLst>
                <a:ext uri="{FF2B5EF4-FFF2-40B4-BE49-F238E27FC236}">
                  <a16:creationId xmlns:a16="http://schemas.microsoft.com/office/drawing/2014/main" id="{180F877D-AEB0-49A8-B999-6E9BDEAC5C82}"/>
                </a:ext>
              </a:extLst>
            </p:cNvPr>
            <p:cNvSpPr/>
            <p:nvPr/>
          </p:nvSpPr>
          <p:spPr>
            <a:xfrm rot="16200000">
              <a:off x="3966788" y="345906"/>
              <a:ext cx="4295981" cy="8728211"/>
            </a:xfrm>
            <a:prstGeom prst="rightBracket">
              <a:avLst>
                <a:gd name="adj" fmla="val 109287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오른쪽 대괄호 17">
              <a:extLst>
                <a:ext uri="{FF2B5EF4-FFF2-40B4-BE49-F238E27FC236}">
                  <a16:creationId xmlns:a16="http://schemas.microsoft.com/office/drawing/2014/main" id="{DFA2D39C-F334-4D7D-AADF-F9398542119B}"/>
                </a:ext>
              </a:extLst>
            </p:cNvPr>
            <p:cNvSpPr/>
            <p:nvPr/>
          </p:nvSpPr>
          <p:spPr>
            <a:xfrm rot="16200000">
              <a:off x="3328995" y="-1385458"/>
              <a:ext cx="5571567" cy="10915349"/>
            </a:xfrm>
            <a:prstGeom prst="rightBracket">
              <a:avLst>
                <a:gd name="adj" fmla="val 109287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4A60776-29AD-42D9-AEE6-1B4E2A137868}"/>
                </a:ext>
              </a:extLst>
            </p:cNvPr>
            <p:cNvSpPr/>
            <p:nvPr/>
          </p:nvSpPr>
          <p:spPr>
            <a:xfrm>
              <a:off x="8640506" y="4163055"/>
              <a:ext cx="906162" cy="906162"/>
            </a:xfrm>
            <a:prstGeom prst="ellipse">
              <a:avLst/>
            </a:prstGeom>
            <a:solidFill>
              <a:srgbClr val="03C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4">
              <a:extLst>
                <a:ext uri="{FF2B5EF4-FFF2-40B4-BE49-F238E27FC236}">
                  <a16:creationId xmlns:a16="http://schemas.microsoft.com/office/drawing/2014/main" id="{55DAC9D9-D98E-45D1-B087-36AEFFCFD9C5}"/>
                </a:ext>
              </a:extLst>
            </p:cNvPr>
            <p:cNvSpPr/>
            <p:nvPr/>
          </p:nvSpPr>
          <p:spPr>
            <a:xfrm>
              <a:off x="3828361" y="1517780"/>
              <a:ext cx="965201" cy="270964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>
                      <a:lumMod val="75000"/>
                    </a:prstClr>
                  </a:solidFill>
                </a:rPr>
                <a:t>+</a:t>
              </a:r>
            </a:p>
          </p:txBody>
        </p:sp>
        <p:sp>
          <p:nvSpPr>
            <p:cNvPr id="22" name="모서리가 둥근 직사각형 15">
              <a:extLst>
                <a:ext uri="{FF2B5EF4-FFF2-40B4-BE49-F238E27FC236}">
                  <a16:creationId xmlns:a16="http://schemas.microsoft.com/office/drawing/2014/main" id="{0D45CEBE-84D1-47B8-9B26-05185E5708E4}"/>
                </a:ext>
              </a:extLst>
            </p:cNvPr>
            <p:cNvSpPr/>
            <p:nvPr/>
          </p:nvSpPr>
          <p:spPr>
            <a:xfrm>
              <a:off x="8225786" y="3180916"/>
              <a:ext cx="965201" cy="270964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>
                  <a:solidFill>
                    <a:prstClr val="white">
                      <a:lumMod val="75000"/>
                    </a:prstClr>
                  </a:solidFill>
                </a:rPr>
                <a:t>+</a:t>
              </a:r>
              <a:endParaRPr lang="en-US" altLang="ko-KR" sz="105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3" name="모서리가 둥근 직사각형 16">
              <a:extLst>
                <a:ext uri="{FF2B5EF4-FFF2-40B4-BE49-F238E27FC236}">
                  <a16:creationId xmlns:a16="http://schemas.microsoft.com/office/drawing/2014/main" id="{9E738C2C-4818-4D25-9BF1-25FE854ED317}"/>
                </a:ext>
              </a:extLst>
            </p:cNvPr>
            <p:cNvSpPr/>
            <p:nvPr/>
          </p:nvSpPr>
          <p:spPr>
            <a:xfrm>
              <a:off x="4098986" y="4178329"/>
              <a:ext cx="965201" cy="270964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>
                  <a:solidFill>
                    <a:prstClr val="white">
                      <a:lumMod val="75000"/>
                    </a:prstClr>
                  </a:solidFill>
                </a:rPr>
                <a:t>+</a:t>
              </a:r>
              <a:endParaRPr lang="en-US" altLang="ko-KR" sz="105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535F773-437B-45CC-A7A9-434485F4A6DC}"/>
                </a:ext>
              </a:extLst>
            </p:cNvPr>
            <p:cNvSpPr/>
            <p:nvPr/>
          </p:nvSpPr>
          <p:spPr>
            <a:xfrm>
              <a:off x="5779478" y="1513013"/>
              <a:ext cx="906162" cy="906162"/>
            </a:xfrm>
            <a:prstGeom prst="ellipse">
              <a:avLst/>
            </a:prstGeom>
            <a:solidFill>
              <a:srgbClr val="03C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D19C895-EC62-47A1-89B3-031C7DF53E11}"/>
                </a:ext>
              </a:extLst>
            </p:cNvPr>
            <p:cNvSpPr/>
            <p:nvPr/>
          </p:nvSpPr>
          <p:spPr>
            <a:xfrm>
              <a:off x="8423451" y="2034185"/>
              <a:ext cx="906162" cy="90616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9F5C4F7-9DCD-4832-9EA9-557C14E0B4CA}"/>
                </a:ext>
              </a:extLst>
            </p:cNvPr>
            <p:cNvSpPr/>
            <p:nvPr/>
          </p:nvSpPr>
          <p:spPr>
            <a:xfrm>
              <a:off x="1426177" y="3166054"/>
              <a:ext cx="906162" cy="90616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5EF9496-58BD-4C80-BB30-680B3CA02118}"/>
                </a:ext>
              </a:extLst>
            </p:cNvPr>
            <p:cNvCxnSpPr/>
            <p:nvPr/>
          </p:nvCxnSpPr>
          <p:spPr>
            <a:xfrm rot="10800000">
              <a:off x="6652565" y="4075412"/>
              <a:ext cx="0" cy="90616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8E1B32C7-4548-471C-A553-2E1973095A5F}"/>
                </a:ext>
              </a:extLst>
            </p:cNvPr>
            <p:cNvSpPr/>
            <p:nvPr/>
          </p:nvSpPr>
          <p:spPr>
            <a:xfrm rot="16200000">
              <a:off x="6652565" y="3797193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id="{CF38AFFE-6F2B-4FB8-8565-73D5A514BF2A}"/>
                </a:ext>
              </a:extLst>
            </p:cNvPr>
            <p:cNvSpPr/>
            <p:nvPr/>
          </p:nvSpPr>
          <p:spPr>
            <a:xfrm rot="5400000">
              <a:off x="6648787" y="3227322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BDF0E3B-141B-4127-BBE3-9C086340165C}"/>
                </a:ext>
              </a:extLst>
            </p:cNvPr>
            <p:cNvCxnSpPr/>
            <p:nvPr/>
          </p:nvCxnSpPr>
          <p:spPr>
            <a:xfrm rot="10800000">
              <a:off x="7218659" y="2653307"/>
              <a:ext cx="0" cy="864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원호 40">
              <a:extLst>
                <a:ext uri="{FF2B5EF4-FFF2-40B4-BE49-F238E27FC236}">
                  <a16:creationId xmlns:a16="http://schemas.microsoft.com/office/drawing/2014/main" id="{85F9B1B5-15FE-4BCF-B788-45F585174124}"/>
                </a:ext>
              </a:extLst>
            </p:cNvPr>
            <p:cNvSpPr/>
            <p:nvPr/>
          </p:nvSpPr>
          <p:spPr>
            <a:xfrm rot="16200000">
              <a:off x="7218659" y="2396513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6910048-4B03-48DB-A76F-45234FC27FE1}"/>
                </a:ext>
              </a:extLst>
            </p:cNvPr>
            <p:cNvCxnSpPr/>
            <p:nvPr/>
          </p:nvCxnSpPr>
          <p:spPr>
            <a:xfrm rot="16200000">
              <a:off x="8241595" y="1658515"/>
              <a:ext cx="0" cy="1476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CBEF947-7D29-408A-AEA2-55B093E5E0E3}"/>
                </a:ext>
              </a:extLst>
            </p:cNvPr>
            <p:cNvGrpSpPr/>
            <p:nvPr/>
          </p:nvGrpSpPr>
          <p:grpSpPr>
            <a:xfrm flipH="1">
              <a:off x="5221129" y="3566549"/>
              <a:ext cx="569872" cy="1373854"/>
              <a:chOff x="5336588" y="3709332"/>
              <a:chExt cx="569872" cy="1373854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3C617695-9464-415E-99C2-FDEF9F5AF8FC}"/>
                  </a:ext>
                </a:extLst>
              </p:cNvPr>
              <p:cNvCxnSpPr/>
              <p:nvPr/>
            </p:nvCxnSpPr>
            <p:spPr>
              <a:xfrm rot="10800000">
                <a:off x="5336588" y="3967186"/>
                <a:ext cx="0" cy="1116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id="{E64C940F-9CCC-45FA-AE50-AD30CBCB995E}"/>
                  </a:ext>
                </a:extLst>
              </p:cNvPr>
              <p:cNvSpPr/>
              <p:nvPr/>
            </p:nvSpPr>
            <p:spPr>
              <a:xfrm rot="16200000">
                <a:off x="5336588" y="3709332"/>
                <a:ext cx="569872" cy="569872"/>
              </a:xfrm>
              <a:prstGeom prst="arc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7333AA2-8325-463F-A287-F7190FDBC7E0}"/>
                </a:ext>
              </a:extLst>
            </p:cNvPr>
            <p:cNvCxnSpPr/>
            <p:nvPr/>
          </p:nvCxnSpPr>
          <p:spPr>
            <a:xfrm rot="16200000">
              <a:off x="4922962" y="2954549"/>
              <a:ext cx="0" cy="1224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AA9B2D5-D55A-4894-84E1-2944234C8DBF}"/>
                </a:ext>
              </a:extLst>
            </p:cNvPr>
            <p:cNvGrpSpPr/>
            <p:nvPr/>
          </p:nvGrpSpPr>
          <p:grpSpPr>
            <a:xfrm flipH="1">
              <a:off x="4633292" y="4607225"/>
              <a:ext cx="569872" cy="1373854"/>
              <a:chOff x="5336588" y="3709332"/>
              <a:chExt cx="569872" cy="1373854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0F31ECBD-6099-4FFA-9D66-2CC7E864DD21}"/>
                  </a:ext>
                </a:extLst>
              </p:cNvPr>
              <p:cNvCxnSpPr/>
              <p:nvPr/>
            </p:nvCxnSpPr>
            <p:spPr>
              <a:xfrm rot="10800000">
                <a:off x="5336588" y="3967186"/>
                <a:ext cx="0" cy="1116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id="{3845090A-2F7F-4355-B3B8-3540224871CE}"/>
                  </a:ext>
                </a:extLst>
              </p:cNvPr>
              <p:cNvSpPr/>
              <p:nvPr/>
            </p:nvSpPr>
            <p:spPr>
              <a:xfrm rot="16200000">
                <a:off x="5336588" y="3709332"/>
                <a:ext cx="569872" cy="569872"/>
              </a:xfrm>
              <a:prstGeom prst="arc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A583FA2-0725-4003-9FA3-4877D54F1039}"/>
                </a:ext>
              </a:extLst>
            </p:cNvPr>
            <p:cNvCxnSpPr/>
            <p:nvPr/>
          </p:nvCxnSpPr>
          <p:spPr>
            <a:xfrm rot="5400000">
              <a:off x="3526787" y="3203225"/>
              <a:ext cx="0" cy="2808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id="{AAEA2526-DCB1-41D4-ACA5-CC7A3D804F23}"/>
                </a:ext>
              </a:extLst>
            </p:cNvPr>
            <p:cNvSpPr/>
            <p:nvPr/>
          </p:nvSpPr>
          <p:spPr>
            <a:xfrm rot="10800000">
              <a:off x="1894504" y="4036947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C94FE20-E279-4045-A58B-71FA0B9B5F47}"/>
                </a:ext>
              </a:extLst>
            </p:cNvPr>
            <p:cNvCxnSpPr/>
            <p:nvPr/>
          </p:nvCxnSpPr>
          <p:spPr>
            <a:xfrm rot="10800000">
              <a:off x="1894503" y="3782582"/>
              <a:ext cx="0" cy="540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E7E043D-5FA4-4E80-9E07-0365694011CC}"/>
                </a:ext>
              </a:extLst>
            </p:cNvPr>
            <p:cNvCxnSpPr/>
            <p:nvPr/>
          </p:nvCxnSpPr>
          <p:spPr>
            <a:xfrm rot="10800000">
              <a:off x="6239918" y="2379266"/>
              <a:ext cx="0" cy="2664000"/>
            </a:xfrm>
            <a:prstGeom prst="line">
              <a:avLst/>
            </a:prstGeom>
            <a:ln w="38100">
              <a:solidFill>
                <a:srgbClr val="03C4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03B044D-7F54-4CC5-8091-B3E67BF0F5C3}"/>
                </a:ext>
              </a:extLst>
            </p:cNvPr>
            <p:cNvCxnSpPr/>
            <p:nvPr/>
          </p:nvCxnSpPr>
          <p:spPr>
            <a:xfrm rot="10800000">
              <a:off x="7075942" y="4872931"/>
              <a:ext cx="0" cy="86400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>
              <a:extLst>
                <a:ext uri="{FF2B5EF4-FFF2-40B4-BE49-F238E27FC236}">
                  <a16:creationId xmlns:a16="http://schemas.microsoft.com/office/drawing/2014/main" id="{CB52138D-1BF7-4BFC-A5B7-BCE3DB887BC6}"/>
                </a:ext>
              </a:extLst>
            </p:cNvPr>
            <p:cNvSpPr/>
            <p:nvPr/>
          </p:nvSpPr>
          <p:spPr>
            <a:xfrm rot="16200000">
              <a:off x="7075942" y="4616137"/>
              <a:ext cx="569872" cy="569872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6CD7DE5-F078-4BEE-BF9C-F14B884F4302}"/>
                </a:ext>
              </a:extLst>
            </p:cNvPr>
            <p:cNvCxnSpPr/>
            <p:nvPr/>
          </p:nvCxnSpPr>
          <p:spPr>
            <a:xfrm rot="16200000">
              <a:off x="8098878" y="3878139"/>
              <a:ext cx="0" cy="1476000"/>
            </a:xfrm>
            <a:prstGeom prst="line">
              <a:avLst/>
            </a:prstGeom>
            <a:ln w="38100">
              <a:solidFill>
                <a:srgbClr val="03C4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자유형 6">
              <a:extLst>
                <a:ext uri="{FF2B5EF4-FFF2-40B4-BE49-F238E27FC236}">
                  <a16:creationId xmlns:a16="http://schemas.microsoft.com/office/drawing/2014/main" id="{CDA742EB-1173-45DA-A723-9DCC091743FC}"/>
                </a:ext>
              </a:extLst>
            </p:cNvPr>
            <p:cNvSpPr/>
            <p:nvPr/>
          </p:nvSpPr>
          <p:spPr>
            <a:xfrm>
              <a:off x="4192490" y="4897394"/>
              <a:ext cx="3921212" cy="3921212"/>
            </a:xfrm>
            <a:custGeom>
              <a:avLst/>
              <a:gdLst>
                <a:gd name="connsiteX0" fmla="*/ 1960587 w 3921212"/>
                <a:gd name="connsiteY0" fmla="*/ 3921211 h 3921212"/>
                <a:gd name="connsiteX1" fmla="*/ 1960626 w 3921212"/>
                <a:gd name="connsiteY1" fmla="*/ 3921211 h 3921212"/>
                <a:gd name="connsiteX2" fmla="*/ 1960606 w 3921212"/>
                <a:gd name="connsiteY2" fmla="*/ 3921212 h 3921212"/>
                <a:gd name="connsiteX3" fmla="*/ 1960606 w 3921212"/>
                <a:gd name="connsiteY3" fmla="*/ 0 h 3921212"/>
                <a:gd name="connsiteX4" fmla="*/ 3921212 w 3921212"/>
                <a:gd name="connsiteY4" fmla="*/ 1960606 h 3921212"/>
                <a:gd name="connsiteX5" fmla="*/ 0 w 3921212"/>
                <a:gd name="connsiteY5" fmla="*/ 1960606 h 3921212"/>
                <a:gd name="connsiteX6" fmla="*/ 1960606 w 3921212"/>
                <a:gd name="connsiteY6" fmla="*/ 0 h 392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1212" h="3921212">
                  <a:moveTo>
                    <a:pt x="1960587" y="3921211"/>
                  </a:moveTo>
                  <a:lnTo>
                    <a:pt x="1960626" y="3921211"/>
                  </a:lnTo>
                  <a:lnTo>
                    <a:pt x="1960606" y="3921212"/>
                  </a:lnTo>
                  <a:close/>
                  <a:moveTo>
                    <a:pt x="1960606" y="0"/>
                  </a:moveTo>
                  <a:cubicBezTo>
                    <a:pt x="3043419" y="0"/>
                    <a:pt x="3921212" y="877793"/>
                    <a:pt x="3921212" y="1960606"/>
                  </a:cubicBezTo>
                  <a:lnTo>
                    <a:pt x="0" y="1960606"/>
                  </a:lnTo>
                  <a:cubicBezTo>
                    <a:pt x="0" y="877793"/>
                    <a:pt x="877793" y="0"/>
                    <a:pt x="1960606" y="0"/>
                  </a:cubicBezTo>
                  <a:close/>
                </a:path>
              </a:pathLst>
            </a:custGeom>
            <a:solidFill>
              <a:srgbClr val="03C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BA377C0-DA1A-4C55-9D78-DD5E82991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8037" y="4382403"/>
              <a:ext cx="445844" cy="44584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D97427E-1EB0-419C-8062-BD8C2B1F9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387" y="2224075"/>
              <a:ext cx="430323" cy="43032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9369BBB-6A27-417F-8E53-0C0F952A5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678" y="3284510"/>
              <a:ext cx="598220" cy="59822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DC3D079-19FB-4ADF-BA0D-16BB97C9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925" y="1740432"/>
              <a:ext cx="429983" cy="429983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FCFF8CA-1A16-4002-9CD1-4045C16450B7}"/>
                </a:ext>
              </a:extLst>
            </p:cNvPr>
            <p:cNvSpPr/>
            <p:nvPr/>
          </p:nvSpPr>
          <p:spPr>
            <a:xfrm>
              <a:off x="4182930" y="5423079"/>
              <a:ext cx="3892454" cy="103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4000" kern="0" dirty="0">
                <a:solidFill>
                  <a:schemeClr val="bg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6C5AFB7-C81E-48DE-88A9-26BEF516DC4A}"/>
                </a:ext>
              </a:extLst>
            </p:cNvPr>
            <p:cNvSpPr/>
            <p:nvPr/>
          </p:nvSpPr>
          <p:spPr>
            <a:xfrm>
              <a:off x="8819897" y="2791901"/>
              <a:ext cx="3054120" cy="1440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2060"/>
                  </a:solidFill>
                </a:rPr>
                <a:t>복지 사각 지대 해소</a:t>
              </a:r>
              <a:endParaRPr lang="en-US" altLang="ko-KR" sz="1600" b="1" dirty="0">
                <a:solidFill>
                  <a:srgbClr val="00206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복지 상담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통합사례관리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방문건강관리등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빅데이터 활용한 </a:t>
              </a:r>
              <a:endPara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002060"/>
                  </a:solidFill>
                </a:rPr>
                <a:t>복지사각지대 발굴 시스템 개발</a:t>
              </a:r>
              <a:endParaRPr lang="en-US" altLang="ko-KR" sz="1200" b="1" dirty="0" smtClean="0">
                <a:solidFill>
                  <a:srgbClr val="002060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C2B145-E04B-41BD-98F4-245FED64D7B8}"/>
                </a:ext>
              </a:extLst>
            </p:cNvPr>
            <p:cNvSpPr/>
            <p:nvPr/>
          </p:nvSpPr>
          <p:spPr>
            <a:xfrm>
              <a:off x="8596683" y="539399"/>
              <a:ext cx="2924862" cy="1440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2060"/>
                  </a:solidFill>
                </a:rPr>
                <a:t>서울</a:t>
              </a:r>
              <a:r>
                <a:rPr lang="en-US" altLang="ko-KR" sz="1600" b="1" dirty="0">
                  <a:solidFill>
                    <a:srgbClr val="002060"/>
                  </a:solidFill>
                </a:rPr>
                <a:t>-</a:t>
              </a:r>
              <a:r>
                <a:rPr lang="ko-KR" altLang="en-US" sz="1600" b="1" dirty="0">
                  <a:solidFill>
                    <a:srgbClr val="002060"/>
                  </a:solidFill>
                </a:rPr>
                <a:t>지방 인프라 해결</a:t>
              </a:r>
              <a:endParaRPr lang="en-US" altLang="ko-KR" sz="1600" b="1" dirty="0">
                <a:solidFill>
                  <a:srgbClr val="00206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002060"/>
                  </a:solidFill>
                </a:rPr>
                <a:t>진료권역세분화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위해 </a:t>
              </a:r>
              <a:endPara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상급 병원을 인구수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지역 크기 </a:t>
              </a:r>
              <a:endPara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비례하여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지정하여 분권화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7BC1A78-621C-4CC4-99D0-EF67327C9001}"/>
                </a:ext>
              </a:extLst>
            </p:cNvPr>
            <p:cNvSpPr/>
            <p:nvPr/>
          </p:nvSpPr>
          <p:spPr>
            <a:xfrm>
              <a:off x="428538" y="5200152"/>
              <a:ext cx="2886516" cy="114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2060"/>
                  </a:solidFill>
                </a:rPr>
                <a:t>서울</a:t>
              </a:r>
              <a:r>
                <a:rPr lang="en-US" altLang="ko-KR" sz="1600" b="1" dirty="0" smtClean="0">
                  <a:solidFill>
                    <a:srgbClr val="002060"/>
                  </a:solidFill>
                </a:rPr>
                <a:t>-</a:t>
              </a:r>
              <a:r>
                <a:rPr lang="ko-KR" altLang="en-US" sz="1600" b="1" dirty="0" smtClean="0">
                  <a:solidFill>
                    <a:srgbClr val="002060"/>
                  </a:solidFill>
                </a:rPr>
                <a:t>지방 인프라 해결</a:t>
              </a:r>
              <a:endParaRPr lang="en-US" altLang="ko-KR" sz="1600" b="1" dirty="0" smtClean="0">
                <a:solidFill>
                  <a:srgbClr val="00206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편향된 투자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연구 지원비 분배</a:t>
              </a:r>
              <a:endPara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→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200" b="1" dirty="0" smtClean="0">
                  <a:solidFill>
                    <a:srgbClr val="002060"/>
                  </a:solidFill>
                </a:rPr>
                <a:t>지방 병원의 의료 질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향상</a:t>
              </a:r>
              <a:endParaRPr lang="en-US" altLang="ko-KR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5C6891C-1467-4FB0-A68D-B4789C08166D}"/>
                </a:ext>
              </a:extLst>
            </p:cNvPr>
            <p:cNvSpPr/>
            <p:nvPr/>
          </p:nvSpPr>
          <p:spPr>
            <a:xfrm>
              <a:off x="625784" y="1121994"/>
              <a:ext cx="3799424" cy="2161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2060"/>
                  </a:solidFill>
                </a:rPr>
                <a:t>서울</a:t>
              </a:r>
              <a:r>
                <a:rPr lang="en-US" altLang="ko-KR" sz="1600" b="1" dirty="0">
                  <a:solidFill>
                    <a:srgbClr val="002060"/>
                  </a:solidFill>
                </a:rPr>
                <a:t>-</a:t>
              </a:r>
              <a:r>
                <a:rPr lang="ko-KR" altLang="en-US" sz="1600" b="1" dirty="0">
                  <a:solidFill>
                    <a:srgbClr val="002060"/>
                  </a:solidFill>
                </a:rPr>
                <a:t>지방 인프라 </a:t>
              </a:r>
              <a:r>
                <a:rPr lang="ko-KR" altLang="en-US" sz="1600" b="1" dirty="0" smtClean="0">
                  <a:solidFill>
                    <a:srgbClr val="002060"/>
                  </a:solidFill>
                </a:rPr>
                <a:t>해결</a:t>
              </a:r>
              <a:endParaRPr lang="en-US" altLang="ko-KR" sz="1600" b="1" dirty="0" smtClean="0">
                <a:solidFill>
                  <a:srgbClr val="00206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보건 복지부</a:t>
              </a: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latin typeface="Batang" panose="02030600000101010101" pitchFamily="18" charset="-127"/>
                  <a:ea typeface="Batang" panose="02030600000101010101" pitchFamily="18" charset="-127"/>
                </a:rPr>
                <a:t>→</a:t>
              </a:r>
              <a:r>
                <a:rPr lang="ko-KR" altLang="en-US" sz="1200" dirty="0" smtClean="0"/>
                <a:t> 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의사의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정확한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판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         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위해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경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중증 질환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기준 명확히 설정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의사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 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→   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경증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질환의 초기 진단을 위해                                         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        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    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주기적 건강 검진과 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   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 건강 검진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보험 보장 확대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FF23B08-C63F-4EB6-AAB0-C6C5FFC0A8DC}"/>
                </a:ext>
              </a:extLst>
            </p:cNvPr>
            <p:cNvGrpSpPr/>
            <p:nvPr/>
          </p:nvGrpSpPr>
          <p:grpSpPr>
            <a:xfrm flipV="1">
              <a:off x="3622618" y="3588846"/>
              <a:ext cx="1225450" cy="570278"/>
              <a:chOff x="3229141" y="1987398"/>
              <a:chExt cx="1225450" cy="570278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19068464-5631-4492-8391-8AF5C1D7F535}"/>
                  </a:ext>
                </a:extLst>
              </p:cNvPr>
              <p:cNvCxnSpPr/>
              <p:nvPr/>
            </p:nvCxnSpPr>
            <p:spPr>
              <a:xfrm rot="5400000">
                <a:off x="3968591" y="2071676"/>
                <a:ext cx="0" cy="972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FAD804EC-6FDE-4357-A528-224446765ED3}"/>
                  </a:ext>
                </a:extLst>
              </p:cNvPr>
              <p:cNvSpPr/>
              <p:nvPr/>
            </p:nvSpPr>
            <p:spPr>
              <a:xfrm rot="10800000">
                <a:off x="3229141" y="1987398"/>
                <a:ext cx="569872" cy="569872"/>
              </a:xfrm>
              <a:prstGeom prst="arc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BA2CD492-3043-46B7-9163-074845B5E0ED}"/>
                </a:ext>
              </a:extLst>
            </p:cNvPr>
            <p:cNvSpPr/>
            <p:nvPr/>
          </p:nvSpPr>
          <p:spPr>
            <a:xfrm>
              <a:off x="4182930" y="3146420"/>
              <a:ext cx="906162" cy="90616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07606DF-F582-4E69-A6ED-149FFDC1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021" y="3339775"/>
              <a:ext cx="522258" cy="522258"/>
            </a:xfrm>
            <a:prstGeom prst="rect">
              <a:avLst/>
            </a:prstGeom>
          </p:spPr>
        </p:pic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B58523C-B338-48B8-A84B-EDB4B3F6C2AC}"/>
                </a:ext>
              </a:extLst>
            </p:cNvPr>
            <p:cNvCxnSpPr/>
            <p:nvPr/>
          </p:nvCxnSpPr>
          <p:spPr>
            <a:xfrm rot="10800000" flipH="1" flipV="1">
              <a:off x="3618839" y="3874188"/>
              <a:ext cx="0" cy="576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id="{E6430AE1-9A29-4EA7-8158-6A1010000165}"/>
                </a:ext>
              </a:extLst>
            </p:cNvPr>
            <p:cNvSpPr/>
            <p:nvPr/>
          </p:nvSpPr>
          <p:spPr>
            <a:xfrm rot="16200000" flipH="1" flipV="1">
              <a:off x="3239568" y="5134813"/>
              <a:ext cx="436911" cy="401133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오른쪽 대괄호 68">
              <a:extLst>
                <a:ext uri="{FF2B5EF4-FFF2-40B4-BE49-F238E27FC236}">
                  <a16:creationId xmlns:a16="http://schemas.microsoft.com/office/drawing/2014/main" id="{FFAE3837-ED05-4515-8DD5-822150CD5B4F}"/>
                </a:ext>
              </a:extLst>
            </p:cNvPr>
            <p:cNvSpPr/>
            <p:nvPr/>
          </p:nvSpPr>
          <p:spPr>
            <a:xfrm flipH="1">
              <a:off x="3516816" y="4462026"/>
              <a:ext cx="121784" cy="256246"/>
            </a:xfrm>
            <a:prstGeom prst="rightBracket">
              <a:avLst>
                <a:gd name="adj" fmla="val 62866"/>
              </a:avLst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A6B784A-D74B-4033-AD44-D76D0C6C54FB}"/>
                </a:ext>
              </a:extLst>
            </p:cNvPr>
            <p:cNvCxnSpPr>
              <a:stCxn id="68" idx="0"/>
            </p:cNvCxnSpPr>
            <p:nvPr/>
          </p:nvCxnSpPr>
          <p:spPr>
            <a:xfrm flipH="1" flipV="1">
              <a:off x="3621246" y="4696638"/>
              <a:ext cx="37344" cy="63874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7F71C2C-C074-45F2-A61D-EB763168747B}"/>
                </a:ext>
              </a:extLst>
            </p:cNvPr>
            <p:cNvCxnSpPr>
              <a:stCxn id="68" idx="2"/>
            </p:cNvCxnSpPr>
            <p:nvPr/>
          </p:nvCxnSpPr>
          <p:spPr>
            <a:xfrm flipH="1">
              <a:off x="3257455" y="5553835"/>
              <a:ext cx="200568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251520" y="836712"/>
            <a:ext cx="84969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정책 보완 아이디어</a:t>
            </a:r>
            <a:endParaRPr lang="ko-KR" altLang="en-US" sz="32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6192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54D4E-3212-4A8E-9FFA-135398937CEA}"/>
              </a:ext>
            </a:extLst>
          </p:cNvPr>
          <p:cNvSpPr txBox="1"/>
          <p:nvPr/>
        </p:nvSpPr>
        <p:spPr>
          <a:xfrm>
            <a:off x="56970" y="35436"/>
            <a:ext cx="7467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</a:t>
            </a:r>
            <a:r>
              <a:rPr lang="en-US" altLang="ko-KR" sz="54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 Lessons Learned</a:t>
            </a:r>
            <a:endParaRPr lang="en-US" altLang="ko-KR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1494">
            <a:off x="6551725" y="1351096"/>
            <a:ext cx="188966" cy="595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94162">
            <a:off x="2386146" y="1293111"/>
            <a:ext cx="188966" cy="5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4162">
            <a:off x="531672" y="1662410"/>
            <a:ext cx="3884416" cy="4711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194162">
            <a:off x="870515" y="3036909"/>
            <a:ext cx="328166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오랜만의 팀 프로젝트라 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의기투합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하여  함께</a:t>
            </a:r>
            <a:endParaRPr lang="en-US" altLang="ko-KR" sz="16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과제를 진행한 것에  아주 큰 의미가 있었습니다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</a:t>
            </a: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서로 부족한 부분을 채워주고 아이디어를 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공유하며  한  걸음  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발전 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할  수 있는 계기가 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되었습니다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 </a:t>
            </a:r>
            <a:endParaRPr lang="en-US" altLang="ko-KR" sz="16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팀 프로젝트라서 </a:t>
            </a:r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소통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이  중요하였고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다시 한번 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주석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의 중요성을 깨닫게 되었습니다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</a:t>
            </a:r>
            <a:endParaRPr lang="ko-KR" altLang="en-US" sz="16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955" y="1662410"/>
            <a:ext cx="3884416" cy="4711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81494">
            <a:off x="5094517" y="3067687"/>
            <a:ext cx="31422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설정 한 가설을   뒷받침 할 세부적인 데이터를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확보하지 못하여서 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단편적인 결과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를 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만들어서 많이  아쉬웠습니다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</a:t>
            </a:r>
          </a:p>
          <a:p>
            <a:pPr algn="ctr"/>
            <a:endParaRPr lang="en-US" altLang="ko-KR" sz="16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파이썬을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 쓰면서 막힌 부분을  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R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로 대처하였고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과제 중에  데이터 가공에 많은 시간을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보내서  </a:t>
            </a:r>
            <a:r>
              <a:rPr lang="ko-KR" altLang="en-US" sz="1600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파이썬의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  유연한 활용을 위해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공부의 필요성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을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 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느꼈습니다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 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4162">
            <a:off x="2237642" y="1305621"/>
            <a:ext cx="249004" cy="597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1494">
            <a:off x="6403221" y="1363606"/>
            <a:ext cx="249004" cy="597608"/>
          </a:xfrm>
          <a:prstGeom prst="rect">
            <a:avLst/>
          </a:prstGeom>
        </p:spPr>
      </p:pic>
      <p:sp>
        <p:nvSpPr>
          <p:cNvPr id="12" name="타원 2"/>
          <p:cNvSpPr/>
          <p:nvPr/>
        </p:nvSpPr>
        <p:spPr>
          <a:xfrm rot="21194162">
            <a:off x="697846" y="1875942"/>
            <a:ext cx="3514574" cy="4220059"/>
          </a:xfrm>
          <a:custGeom>
            <a:avLst/>
            <a:gdLst>
              <a:gd name="connsiteX0" fmla="*/ 0 w 4814048"/>
              <a:gd name="connsiteY0" fmla="*/ 2160707 h 4321414"/>
              <a:gd name="connsiteX1" fmla="*/ 2407024 w 4814048"/>
              <a:gd name="connsiteY1" fmla="*/ 0 h 4321414"/>
              <a:gd name="connsiteX2" fmla="*/ 4814048 w 4814048"/>
              <a:gd name="connsiteY2" fmla="*/ 2160707 h 4321414"/>
              <a:gd name="connsiteX3" fmla="*/ 2407024 w 4814048"/>
              <a:gd name="connsiteY3" fmla="*/ 4321414 h 4321414"/>
              <a:gd name="connsiteX4" fmla="*/ 0 w 4814048"/>
              <a:gd name="connsiteY4" fmla="*/ 2160707 h 4321414"/>
              <a:gd name="connsiteX0" fmla="*/ 2362 w 4816410"/>
              <a:gd name="connsiteY0" fmla="*/ 2160707 h 4366238"/>
              <a:gd name="connsiteX1" fmla="*/ 2409386 w 4816410"/>
              <a:gd name="connsiteY1" fmla="*/ 0 h 4366238"/>
              <a:gd name="connsiteX2" fmla="*/ 4816410 w 4816410"/>
              <a:gd name="connsiteY2" fmla="*/ 2160707 h 4366238"/>
              <a:gd name="connsiteX3" fmla="*/ 2776939 w 4816410"/>
              <a:gd name="connsiteY3" fmla="*/ 4366238 h 4366238"/>
              <a:gd name="connsiteX4" fmla="*/ 2362 w 4816410"/>
              <a:gd name="connsiteY4" fmla="*/ 2160707 h 4366238"/>
              <a:gd name="connsiteX0" fmla="*/ 29018 w 4843066"/>
              <a:gd name="connsiteY0" fmla="*/ 2160707 h 4438896"/>
              <a:gd name="connsiteX1" fmla="*/ 2436042 w 4843066"/>
              <a:gd name="connsiteY1" fmla="*/ 0 h 4438896"/>
              <a:gd name="connsiteX2" fmla="*/ 4843066 w 4843066"/>
              <a:gd name="connsiteY2" fmla="*/ 2160707 h 4438896"/>
              <a:gd name="connsiteX3" fmla="*/ 2803595 w 4843066"/>
              <a:gd name="connsiteY3" fmla="*/ 4366238 h 4438896"/>
              <a:gd name="connsiteX4" fmla="*/ 1211143 w 4843066"/>
              <a:gd name="connsiteY4" fmla="*/ 3747672 h 4438896"/>
              <a:gd name="connsiteX5" fmla="*/ 29018 w 4843066"/>
              <a:gd name="connsiteY5" fmla="*/ 2160707 h 4438896"/>
              <a:gd name="connsiteX0" fmla="*/ 53068 w 4867116"/>
              <a:gd name="connsiteY0" fmla="*/ 2160707 h 4440329"/>
              <a:gd name="connsiteX1" fmla="*/ 2460092 w 4867116"/>
              <a:gd name="connsiteY1" fmla="*/ 0 h 4440329"/>
              <a:gd name="connsiteX2" fmla="*/ 4867116 w 4867116"/>
              <a:gd name="connsiteY2" fmla="*/ 2160707 h 4440329"/>
              <a:gd name="connsiteX3" fmla="*/ 2827645 w 4867116"/>
              <a:gd name="connsiteY3" fmla="*/ 4366238 h 4440329"/>
              <a:gd name="connsiteX4" fmla="*/ 957287 w 4867116"/>
              <a:gd name="connsiteY4" fmla="*/ 3756637 h 4440329"/>
              <a:gd name="connsiteX5" fmla="*/ 53068 w 4867116"/>
              <a:gd name="connsiteY5" fmla="*/ 2160707 h 4440329"/>
              <a:gd name="connsiteX0" fmla="*/ 53068 w 4867116"/>
              <a:gd name="connsiteY0" fmla="*/ 2160707 h 4337181"/>
              <a:gd name="connsiteX1" fmla="*/ 2460092 w 4867116"/>
              <a:gd name="connsiteY1" fmla="*/ 0 h 4337181"/>
              <a:gd name="connsiteX2" fmla="*/ 4867116 w 4867116"/>
              <a:gd name="connsiteY2" fmla="*/ 2160707 h 4337181"/>
              <a:gd name="connsiteX3" fmla="*/ 3571716 w 4867116"/>
              <a:gd name="connsiteY3" fmla="*/ 4249697 h 4337181"/>
              <a:gd name="connsiteX4" fmla="*/ 957287 w 4867116"/>
              <a:gd name="connsiteY4" fmla="*/ 3756637 h 4337181"/>
              <a:gd name="connsiteX5" fmla="*/ 53068 w 4867116"/>
              <a:gd name="connsiteY5" fmla="*/ 2160707 h 4337181"/>
              <a:gd name="connsiteX0" fmla="*/ 53068 w 4867116"/>
              <a:gd name="connsiteY0" fmla="*/ 2209814 h 4386288"/>
              <a:gd name="connsiteX1" fmla="*/ 885569 w 4867116"/>
              <a:gd name="connsiteY1" fmla="*/ 820497 h 4386288"/>
              <a:gd name="connsiteX2" fmla="*/ 2460092 w 4867116"/>
              <a:gd name="connsiteY2" fmla="*/ 49107 h 4386288"/>
              <a:gd name="connsiteX3" fmla="*/ 4867116 w 4867116"/>
              <a:gd name="connsiteY3" fmla="*/ 2209814 h 4386288"/>
              <a:gd name="connsiteX4" fmla="*/ 3571716 w 4867116"/>
              <a:gd name="connsiteY4" fmla="*/ 4298804 h 4386288"/>
              <a:gd name="connsiteX5" fmla="*/ 957287 w 4867116"/>
              <a:gd name="connsiteY5" fmla="*/ 3805744 h 4386288"/>
              <a:gd name="connsiteX6" fmla="*/ 53068 w 4867116"/>
              <a:gd name="connsiteY6" fmla="*/ 2209814 h 4386288"/>
              <a:gd name="connsiteX0" fmla="*/ 4724 w 4818772"/>
              <a:gd name="connsiteY0" fmla="*/ 2211852 h 4388326"/>
              <a:gd name="connsiteX1" fmla="*/ 640001 w 4818772"/>
              <a:gd name="connsiteY1" fmla="*/ 804605 h 4388326"/>
              <a:gd name="connsiteX2" fmla="*/ 2411748 w 4818772"/>
              <a:gd name="connsiteY2" fmla="*/ 51145 h 4388326"/>
              <a:gd name="connsiteX3" fmla="*/ 4818772 w 4818772"/>
              <a:gd name="connsiteY3" fmla="*/ 2211852 h 4388326"/>
              <a:gd name="connsiteX4" fmla="*/ 3523372 w 4818772"/>
              <a:gd name="connsiteY4" fmla="*/ 4300842 h 4388326"/>
              <a:gd name="connsiteX5" fmla="*/ 908943 w 4818772"/>
              <a:gd name="connsiteY5" fmla="*/ 3807782 h 4388326"/>
              <a:gd name="connsiteX6" fmla="*/ 4724 w 4818772"/>
              <a:gd name="connsiteY6" fmla="*/ 2211852 h 4388326"/>
              <a:gd name="connsiteX0" fmla="*/ 4724 w 4818772"/>
              <a:gd name="connsiteY0" fmla="*/ 2128349 h 4304823"/>
              <a:gd name="connsiteX1" fmla="*/ 640001 w 4818772"/>
              <a:gd name="connsiteY1" fmla="*/ 721102 h 4304823"/>
              <a:gd name="connsiteX2" fmla="*/ 3146854 w 4818772"/>
              <a:gd name="connsiteY2" fmla="*/ 57289 h 4304823"/>
              <a:gd name="connsiteX3" fmla="*/ 4818772 w 4818772"/>
              <a:gd name="connsiteY3" fmla="*/ 2128349 h 4304823"/>
              <a:gd name="connsiteX4" fmla="*/ 3523372 w 4818772"/>
              <a:gd name="connsiteY4" fmla="*/ 4217339 h 4304823"/>
              <a:gd name="connsiteX5" fmla="*/ 908943 w 4818772"/>
              <a:gd name="connsiteY5" fmla="*/ 3724279 h 4304823"/>
              <a:gd name="connsiteX6" fmla="*/ 4724 w 4818772"/>
              <a:gd name="connsiteY6" fmla="*/ 2128349 h 4304823"/>
              <a:gd name="connsiteX0" fmla="*/ 2718 w 4816766"/>
              <a:gd name="connsiteY0" fmla="*/ 2151168 h 4327642"/>
              <a:gd name="connsiteX1" fmla="*/ 691784 w 4816766"/>
              <a:gd name="connsiteY1" fmla="*/ 600486 h 4327642"/>
              <a:gd name="connsiteX2" fmla="*/ 3144848 w 4816766"/>
              <a:gd name="connsiteY2" fmla="*/ 80108 h 4327642"/>
              <a:gd name="connsiteX3" fmla="*/ 4816766 w 4816766"/>
              <a:gd name="connsiteY3" fmla="*/ 2151168 h 4327642"/>
              <a:gd name="connsiteX4" fmla="*/ 3521366 w 4816766"/>
              <a:gd name="connsiteY4" fmla="*/ 4240158 h 4327642"/>
              <a:gd name="connsiteX5" fmla="*/ 906937 w 4816766"/>
              <a:gd name="connsiteY5" fmla="*/ 3747098 h 4327642"/>
              <a:gd name="connsiteX6" fmla="*/ 2718 w 4816766"/>
              <a:gd name="connsiteY6" fmla="*/ 2151168 h 4327642"/>
              <a:gd name="connsiteX0" fmla="*/ 1142 w 4815190"/>
              <a:gd name="connsiteY0" fmla="*/ 2151168 h 4339214"/>
              <a:gd name="connsiteX1" fmla="*/ 690208 w 4815190"/>
              <a:gd name="connsiteY1" fmla="*/ 600486 h 4339214"/>
              <a:gd name="connsiteX2" fmla="*/ 3143272 w 4815190"/>
              <a:gd name="connsiteY2" fmla="*/ 80108 h 4339214"/>
              <a:gd name="connsiteX3" fmla="*/ 4815190 w 4815190"/>
              <a:gd name="connsiteY3" fmla="*/ 2151168 h 4339214"/>
              <a:gd name="connsiteX4" fmla="*/ 3519790 w 4815190"/>
              <a:gd name="connsiteY4" fmla="*/ 4240158 h 4339214"/>
              <a:gd name="connsiteX5" fmla="*/ 824679 w 4815190"/>
              <a:gd name="connsiteY5" fmla="*/ 3800886 h 4339214"/>
              <a:gd name="connsiteX6" fmla="*/ 1142 w 4815190"/>
              <a:gd name="connsiteY6" fmla="*/ 2151168 h 4339214"/>
              <a:gd name="connsiteX0" fmla="*/ 1142 w 4815190"/>
              <a:gd name="connsiteY0" fmla="*/ 2063727 h 4251773"/>
              <a:gd name="connsiteX1" fmla="*/ 690208 w 4815190"/>
              <a:gd name="connsiteY1" fmla="*/ 513045 h 4251773"/>
              <a:gd name="connsiteX2" fmla="*/ 3234712 w 4815190"/>
              <a:gd name="connsiteY2" fmla="*/ 94267 h 4251773"/>
              <a:gd name="connsiteX3" fmla="*/ 4815190 w 4815190"/>
              <a:gd name="connsiteY3" fmla="*/ 2063727 h 4251773"/>
              <a:gd name="connsiteX4" fmla="*/ 3519790 w 4815190"/>
              <a:gd name="connsiteY4" fmla="*/ 4152717 h 4251773"/>
              <a:gd name="connsiteX5" fmla="*/ 824679 w 4815190"/>
              <a:gd name="connsiteY5" fmla="*/ 3713445 h 4251773"/>
              <a:gd name="connsiteX6" fmla="*/ 1142 w 4815190"/>
              <a:gd name="connsiteY6" fmla="*/ 2063727 h 4251773"/>
              <a:gd name="connsiteX0" fmla="*/ 1142 w 4815190"/>
              <a:gd name="connsiteY0" fmla="*/ 2133358 h 4321404"/>
              <a:gd name="connsiteX1" fmla="*/ 690208 w 4815190"/>
              <a:gd name="connsiteY1" fmla="*/ 582676 h 4321404"/>
              <a:gd name="connsiteX2" fmla="*/ 3326152 w 4815190"/>
              <a:gd name="connsiteY2" fmla="*/ 82618 h 4321404"/>
              <a:gd name="connsiteX3" fmla="*/ 4815190 w 4815190"/>
              <a:gd name="connsiteY3" fmla="*/ 2133358 h 4321404"/>
              <a:gd name="connsiteX4" fmla="*/ 3519790 w 4815190"/>
              <a:gd name="connsiteY4" fmla="*/ 4222348 h 4321404"/>
              <a:gd name="connsiteX5" fmla="*/ 824679 w 4815190"/>
              <a:gd name="connsiteY5" fmla="*/ 3783076 h 4321404"/>
              <a:gd name="connsiteX6" fmla="*/ 1142 w 4815190"/>
              <a:gd name="connsiteY6" fmla="*/ 2133358 h 4321404"/>
              <a:gd name="connsiteX0" fmla="*/ 643 w 4814691"/>
              <a:gd name="connsiteY0" fmla="*/ 2148401 h 4336447"/>
              <a:gd name="connsiteX1" fmla="*/ 720189 w 4814691"/>
              <a:gd name="connsiteY1" fmla="*/ 526599 h 4336447"/>
              <a:gd name="connsiteX2" fmla="*/ 3325653 w 4814691"/>
              <a:gd name="connsiteY2" fmla="*/ 97661 h 4336447"/>
              <a:gd name="connsiteX3" fmla="*/ 4814691 w 4814691"/>
              <a:gd name="connsiteY3" fmla="*/ 2148401 h 4336447"/>
              <a:gd name="connsiteX4" fmla="*/ 3519291 w 4814691"/>
              <a:gd name="connsiteY4" fmla="*/ 4237391 h 4336447"/>
              <a:gd name="connsiteX5" fmla="*/ 824180 w 4814691"/>
              <a:gd name="connsiteY5" fmla="*/ 3798119 h 4336447"/>
              <a:gd name="connsiteX6" fmla="*/ 643 w 4814691"/>
              <a:gd name="connsiteY6" fmla="*/ 2148401 h 4336447"/>
              <a:gd name="connsiteX0" fmla="*/ 1291 w 4815339"/>
              <a:gd name="connsiteY0" fmla="*/ 2148401 h 4336447"/>
              <a:gd name="connsiteX1" fmla="*/ 720837 w 4815339"/>
              <a:gd name="connsiteY1" fmla="*/ 526599 h 4336447"/>
              <a:gd name="connsiteX2" fmla="*/ 3326301 w 4815339"/>
              <a:gd name="connsiteY2" fmla="*/ 97661 h 4336447"/>
              <a:gd name="connsiteX3" fmla="*/ 4815339 w 4815339"/>
              <a:gd name="connsiteY3" fmla="*/ 2148401 h 4336447"/>
              <a:gd name="connsiteX4" fmla="*/ 3519939 w 4815339"/>
              <a:gd name="connsiteY4" fmla="*/ 4237391 h 4336447"/>
              <a:gd name="connsiteX5" fmla="*/ 824828 w 4815339"/>
              <a:gd name="connsiteY5" fmla="*/ 3798119 h 4336447"/>
              <a:gd name="connsiteX6" fmla="*/ 1291 w 4815339"/>
              <a:gd name="connsiteY6" fmla="*/ 2148401 h 433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339" h="4336447">
                <a:moveTo>
                  <a:pt x="1291" y="2148401"/>
                </a:moveTo>
                <a:cubicBezTo>
                  <a:pt x="-16041" y="1603148"/>
                  <a:pt x="136786" y="907037"/>
                  <a:pt x="720837" y="526599"/>
                </a:cubicBezTo>
                <a:cubicBezTo>
                  <a:pt x="1122008" y="166481"/>
                  <a:pt x="2643884" y="-172639"/>
                  <a:pt x="3326301" y="97661"/>
                </a:cubicBezTo>
                <a:cubicBezTo>
                  <a:pt x="4008718" y="367961"/>
                  <a:pt x="4815339" y="955075"/>
                  <a:pt x="4815339" y="2148401"/>
                </a:cubicBezTo>
                <a:cubicBezTo>
                  <a:pt x="4815339" y="3341727"/>
                  <a:pt x="4185024" y="3962438"/>
                  <a:pt x="3519939" y="4237391"/>
                </a:cubicBezTo>
                <a:cubicBezTo>
                  <a:pt x="2854854" y="4512344"/>
                  <a:pt x="1287257" y="4165707"/>
                  <a:pt x="824828" y="3798119"/>
                </a:cubicBezTo>
                <a:cubicBezTo>
                  <a:pt x="362399" y="3430531"/>
                  <a:pt x="18623" y="2693654"/>
                  <a:pt x="1291" y="2148401"/>
                </a:cubicBezTo>
                <a:close/>
              </a:path>
            </a:pathLst>
          </a:custGeom>
          <a:noFill/>
          <a:ln>
            <a:solidFill>
              <a:srgbClr val="3B1E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2"/>
          <p:cNvSpPr/>
          <p:nvPr/>
        </p:nvSpPr>
        <p:spPr>
          <a:xfrm rot="281494">
            <a:off x="4850913" y="1879527"/>
            <a:ext cx="3485161" cy="4201022"/>
          </a:xfrm>
          <a:custGeom>
            <a:avLst/>
            <a:gdLst>
              <a:gd name="connsiteX0" fmla="*/ 0 w 4814048"/>
              <a:gd name="connsiteY0" fmla="*/ 2160707 h 4321414"/>
              <a:gd name="connsiteX1" fmla="*/ 2407024 w 4814048"/>
              <a:gd name="connsiteY1" fmla="*/ 0 h 4321414"/>
              <a:gd name="connsiteX2" fmla="*/ 4814048 w 4814048"/>
              <a:gd name="connsiteY2" fmla="*/ 2160707 h 4321414"/>
              <a:gd name="connsiteX3" fmla="*/ 2407024 w 4814048"/>
              <a:gd name="connsiteY3" fmla="*/ 4321414 h 4321414"/>
              <a:gd name="connsiteX4" fmla="*/ 0 w 4814048"/>
              <a:gd name="connsiteY4" fmla="*/ 2160707 h 4321414"/>
              <a:gd name="connsiteX0" fmla="*/ 2362 w 4816410"/>
              <a:gd name="connsiteY0" fmla="*/ 2160707 h 4366238"/>
              <a:gd name="connsiteX1" fmla="*/ 2409386 w 4816410"/>
              <a:gd name="connsiteY1" fmla="*/ 0 h 4366238"/>
              <a:gd name="connsiteX2" fmla="*/ 4816410 w 4816410"/>
              <a:gd name="connsiteY2" fmla="*/ 2160707 h 4366238"/>
              <a:gd name="connsiteX3" fmla="*/ 2776939 w 4816410"/>
              <a:gd name="connsiteY3" fmla="*/ 4366238 h 4366238"/>
              <a:gd name="connsiteX4" fmla="*/ 2362 w 4816410"/>
              <a:gd name="connsiteY4" fmla="*/ 2160707 h 4366238"/>
              <a:gd name="connsiteX0" fmla="*/ 29018 w 4843066"/>
              <a:gd name="connsiteY0" fmla="*/ 2160707 h 4438896"/>
              <a:gd name="connsiteX1" fmla="*/ 2436042 w 4843066"/>
              <a:gd name="connsiteY1" fmla="*/ 0 h 4438896"/>
              <a:gd name="connsiteX2" fmla="*/ 4843066 w 4843066"/>
              <a:gd name="connsiteY2" fmla="*/ 2160707 h 4438896"/>
              <a:gd name="connsiteX3" fmla="*/ 2803595 w 4843066"/>
              <a:gd name="connsiteY3" fmla="*/ 4366238 h 4438896"/>
              <a:gd name="connsiteX4" fmla="*/ 1211143 w 4843066"/>
              <a:gd name="connsiteY4" fmla="*/ 3747672 h 4438896"/>
              <a:gd name="connsiteX5" fmla="*/ 29018 w 4843066"/>
              <a:gd name="connsiteY5" fmla="*/ 2160707 h 4438896"/>
              <a:gd name="connsiteX0" fmla="*/ 53068 w 4867116"/>
              <a:gd name="connsiteY0" fmla="*/ 2160707 h 4440329"/>
              <a:gd name="connsiteX1" fmla="*/ 2460092 w 4867116"/>
              <a:gd name="connsiteY1" fmla="*/ 0 h 4440329"/>
              <a:gd name="connsiteX2" fmla="*/ 4867116 w 4867116"/>
              <a:gd name="connsiteY2" fmla="*/ 2160707 h 4440329"/>
              <a:gd name="connsiteX3" fmla="*/ 2827645 w 4867116"/>
              <a:gd name="connsiteY3" fmla="*/ 4366238 h 4440329"/>
              <a:gd name="connsiteX4" fmla="*/ 957287 w 4867116"/>
              <a:gd name="connsiteY4" fmla="*/ 3756637 h 4440329"/>
              <a:gd name="connsiteX5" fmla="*/ 53068 w 4867116"/>
              <a:gd name="connsiteY5" fmla="*/ 2160707 h 4440329"/>
              <a:gd name="connsiteX0" fmla="*/ 53068 w 4867116"/>
              <a:gd name="connsiteY0" fmla="*/ 2160707 h 4337181"/>
              <a:gd name="connsiteX1" fmla="*/ 2460092 w 4867116"/>
              <a:gd name="connsiteY1" fmla="*/ 0 h 4337181"/>
              <a:gd name="connsiteX2" fmla="*/ 4867116 w 4867116"/>
              <a:gd name="connsiteY2" fmla="*/ 2160707 h 4337181"/>
              <a:gd name="connsiteX3" fmla="*/ 3571716 w 4867116"/>
              <a:gd name="connsiteY3" fmla="*/ 4249697 h 4337181"/>
              <a:gd name="connsiteX4" fmla="*/ 957287 w 4867116"/>
              <a:gd name="connsiteY4" fmla="*/ 3756637 h 4337181"/>
              <a:gd name="connsiteX5" fmla="*/ 53068 w 4867116"/>
              <a:gd name="connsiteY5" fmla="*/ 2160707 h 4337181"/>
              <a:gd name="connsiteX0" fmla="*/ 53068 w 4867116"/>
              <a:gd name="connsiteY0" fmla="*/ 2209814 h 4386288"/>
              <a:gd name="connsiteX1" fmla="*/ 885569 w 4867116"/>
              <a:gd name="connsiteY1" fmla="*/ 820497 h 4386288"/>
              <a:gd name="connsiteX2" fmla="*/ 2460092 w 4867116"/>
              <a:gd name="connsiteY2" fmla="*/ 49107 h 4386288"/>
              <a:gd name="connsiteX3" fmla="*/ 4867116 w 4867116"/>
              <a:gd name="connsiteY3" fmla="*/ 2209814 h 4386288"/>
              <a:gd name="connsiteX4" fmla="*/ 3571716 w 4867116"/>
              <a:gd name="connsiteY4" fmla="*/ 4298804 h 4386288"/>
              <a:gd name="connsiteX5" fmla="*/ 957287 w 4867116"/>
              <a:gd name="connsiteY5" fmla="*/ 3805744 h 4386288"/>
              <a:gd name="connsiteX6" fmla="*/ 53068 w 4867116"/>
              <a:gd name="connsiteY6" fmla="*/ 2209814 h 4386288"/>
              <a:gd name="connsiteX0" fmla="*/ 4724 w 4818772"/>
              <a:gd name="connsiteY0" fmla="*/ 2211852 h 4388326"/>
              <a:gd name="connsiteX1" fmla="*/ 640001 w 4818772"/>
              <a:gd name="connsiteY1" fmla="*/ 804605 h 4388326"/>
              <a:gd name="connsiteX2" fmla="*/ 2411748 w 4818772"/>
              <a:gd name="connsiteY2" fmla="*/ 51145 h 4388326"/>
              <a:gd name="connsiteX3" fmla="*/ 4818772 w 4818772"/>
              <a:gd name="connsiteY3" fmla="*/ 2211852 h 4388326"/>
              <a:gd name="connsiteX4" fmla="*/ 3523372 w 4818772"/>
              <a:gd name="connsiteY4" fmla="*/ 4300842 h 4388326"/>
              <a:gd name="connsiteX5" fmla="*/ 908943 w 4818772"/>
              <a:gd name="connsiteY5" fmla="*/ 3807782 h 4388326"/>
              <a:gd name="connsiteX6" fmla="*/ 4724 w 4818772"/>
              <a:gd name="connsiteY6" fmla="*/ 2211852 h 4388326"/>
              <a:gd name="connsiteX0" fmla="*/ 4724 w 4818772"/>
              <a:gd name="connsiteY0" fmla="*/ 2128349 h 4304823"/>
              <a:gd name="connsiteX1" fmla="*/ 640001 w 4818772"/>
              <a:gd name="connsiteY1" fmla="*/ 721102 h 4304823"/>
              <a:gd name="connsiteX2" fmla="*/ 3146854 w 4818772"/>
              <a:gd name="connsiteY2" fmla="*/ 57289 h 4304823"/>
              <a:gd name="connsiteX3" fmla="*/ 4818772 w 4818772"/>
              <a:gd name="connsiteY3" fmla="*/ 2128349 h 4304823"/>
              <a:gd name="connsiteX4" fmla="*/ 3523372 w 4818772"/>
              <a:gd name="connsiteY4" fmla="*/ 4217339 h 4304823"/>
              <a:gd name="connsiteX5" fmla="*/ 908943 w 4818772"/>
              <a:gd name="connsiteY5" fmla="*/ 3724279 h 4304823"/>
              <a:gd name="connsiteX6" fmla="*/ 4724 w 4818772"/>
              <a:gd name="connsiteY6" fmla="*/ 2128349 h 4304823"/>
              <a:gd name="connsiteX0" fmla="*/ 2718 w 4816766"/>
              <a:gd name="connsiteY0" fmla="*/ 2151168 h 4327642"/>
              <a:gd name="connsiteX1" fmla="*/ 691784 w 4816766"/>
              <a:gd name="connsiteY1" fmla="*/ 600486 h 4327642"/>
              <a:gd name="connsiteX2" fmla="*/ 3144848 w 4816766"/>
              <a:gd name="connsiteY2" fmla="*/ 80108 h 4327642"/>
              <a:gd name="connsiteX3" fmla="*/ 4816766 w 4816766"/>
              <a:gd name="connsiteY3" fmla="*/ 2151168 h 4327642"/>
              <a:gd name="connsiteX4" fmla="*/ 3521366 w 4816766"/>
              <a:gd name="connsiteY4" fmla="*/ 4240158 h 4327642"/>
              <a:gd name="connsiteX5" fmla="*/ 906937 w 4816766"/>
              <a:gd name="connsiteY5" fmla="*/ 3747098 h 4327642"/>
              <a:gd name="connsiteX6" fmla="*/ 2718 w 4816766"/>
              <a:gd name="connsiteY6" fmla="*/ 2151168 h 4327642"/>
              <a:gd name="connsiteX0" fmla="*/ 1142 w 4815190"/>
              <a:gd name="connsiteY0" fmla="*/ 2151168 h 4339214"/>
              <a:gd name="connsiteX1" fmla="*/ 690208 w 4815190"/>
              <a:gd name="connsiteY1" fmla="*/ 600486 h 4339214"/>
              <a:gd name="connsiteX2" fmla="*/ 3143272 w 4815190"/>
              <a:gd name="connsiteY2" fmla="*/ 80108 h 4339214"/>
              <a:gd name="connsiteX3" fmla="*/ 4815190 w 4815190"/>
              <a:gd name="connsiteY3" fmla="*/ 2151168 h 4339214"/>
              <a:gd name="connsiteX4" fmla="*/ 3519790 w 4815190"/>
              <a:gd name="connsiteY4" fmla="*/ 4240158 h 4339214"/>
              <a:gd name="connsiteX5" fmla="*/ 824679 w 4815190"/>
              <a:gd name="connsiteY5" fmla="*/ 3800886 h 4339214"/>
              <a:gd name="connsiteX6" fmla="*/ 1142 w 4815190"/>
              <a:gd name="connsiteY6" fmla="*/ 2151168 h 4339214"/>
              <a:gd name="connsiteX0" fmla="*/ 1142 w 4815190"/>
              <a:gd name="connsiteY0" fmla="*/ 2021799 h 4209845"/>
              <a:gd name="connsiteX1" fmla="*/ 690208 w 4815190"/>
              <a:gd name="connsiteY1" fmla="*/ 471117 h 4209845"/>
              <a:gd name="connsiteX2" fmla="*/ 3448072 w 4815190"/>
              <a:gd name="connsiteY2" fmla="*/ 103139 h 4209845"/>
              <a:gd name="connsiteX3" fmla="*/ 4815190 w 4815190"/>
              <a:gd name="connsiteY3" fmla="*/ 2021799 h 4209845"/>
              <a:gd name="connsiteX4" fmla="*/ 3519790 w 4815190"/>
              <a:gd name="connsiteY4" fmla="*/ 4110789 h 4209845"/>
              <a:gd name="connsiteX5" fmla="*/ 824679 w 4815190"/>
              <a:gd name="connsiteY5" fmla="*/ 3671517 h 4209845"/>
              <a:gd name="connsiteX6" fmla="*/ 1142 w 4815190"/>
              <a:gd name="connsiteY6" fmla="*/ 2021799 h 4209845"/>
              <a:gd name="connsiteX0" fmla="*/ 1142 w 4815190"/>
              <a:gd name="connsiteY0" fmla="*/ 1919239 h 4107285"/>
              <a:gd name="connsiteX1" fmla="*/ 690208 w 4815190"/>
              <a:gd name="connsiteY1" fmla="*/ 368557 h 4107285"/>
              <a:gd name="connsiteX2" fmla="*/ 3448072 w 4815190"/>
              <a:gd name="connsiteY2" fmla="*/ 579 h 4107285"/>
              <a:gd name="connsiteX3" fmla="*/ 4815190 w 4815190"/>
              <a:gd name="connsiteY3" fmla="*/ 1919239 h 4107285"/>
              <a:gd name="connsiteX4" fmla="*/ 3519790 w 4815190"/>
              <a:gd name="connsiteY4" fmla="*/ 4008229 h 4107285"/>
              <a:gd name="connsiteX5" fmla="*/ 824679 w 4815190"/>
              <a:gd name="connsiteY5" fmla="*/ 3568957 h 4107285"/>
              <a:gd name="connsiteX6" fmla="*/ 1142 w 4815190"/>
              <a:gd name="connsiteY6" fmla="*/ 1919239 h 4107285"/>
              <a:gd name="connsiteX0" fmla="*/ 1142 w 4815190"/>
              <a:gd name="connsiteY0" fmla="*/ 2091458 h 4279504"/>
              <a:gd name="connsiteX1" fmla="*/ 690208 w 4815190"/>
              <a:gd name="connsiteY1" fmla="*/ 540776 h 4279504"/>
              <a:gd name="connsiteX2" fmla="*/ 3214392 w 4815190"/>
              <a:gd name="connsiteY2" fmla="*/ 78 h 4279504"/>
              <a:gd name="connsiteX3" fmla="*/ 4815190 w 4815190"/>
              <a:gd name="connsiteY3" fmla="*/ 2091458 h 4279504"/>
              <a:gd name="connsiteX4" fmla="*/ 3519790 w 4815190"/>
              <a:gd name="connsiteY4" fmla="*/ 4180448 h 4279504"/>
              <a:gd name="connsiteX5" fmla="*/ 824679 w 4815190"/>
              <a:gd name="connsiteY5" fmla="*/ 3741176 h 4279504"/>
              <a:gd name="connsiteX6" fmla="*/ 1142 w 4815190"/>
              <a:gd name="connsiteY6" fmla="*/ 2091458 h 4279504"/>
              <a:gd name="connsiteX0" fmla="*/ 1142 w 4815190"/>
              <a:gd name="connsiteY0" fmla="*/ 2165136 h 4353182"/>
              <a:gd name="connsiteX1" fmla="*/ 690208 w 4815190"/>
              <a:gd name="connsiteY1" fmla="*/ 614454 h 4353182"/>
              <a:gd name="connsiteX2" fmla="*/ 3214392 w 4815190"/>
              <a:gd name="connsiteY2" fmla="*/ 73756 h 4353182"/>
              <a:gd name="connsiteX3" fmla="*/ 4815190 w 4815190"/>
              <a:gd name="connsiteY3" fmla="*/ 2165136 h 4353182"/>
              <a:gd name="connsiteX4" fmla="*/ 3519790 w 4815190"/>
              <a:gd name="connsiteY4" fmla="*/ 4254126 h 4353182"/>
              <a:gd name="connsiteX5" fmla="*/ 824679 w 4815190"/>
              <a:gd name="connsiteY5" fmla="*/ 3814854 h 4353182"/>
              <a:gd name="connsiteX6" fmla="*/ 1142 w 4815190"/>
              <a:gd name="connsiteY6" fmla="*/ 2165136 h 435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190" h="4353182">
                <a:moveTo>
                  <a:pt x="1142" y="2165136"/>
                </a:moveTo>
                <a:cubicBezTo>
                  <a:pt x="-21270" y="1631736"/>
                  <a:pt x="289037" y="974572"/>
                  <a:pt x="690208" y="614454"/>
                </a:cubicBezTo>
                <a:cubicBezTo>
                  <a:pt x="1091379" y="254336"/>
                  <a:pt x="2598015" y="-174531"/>
                  <a:pt x="3214392" y="73756"/>
                </a:cubicBezTo>
                <a:cubicBezTo>
                  <a:pt x="3830769" y="322043"/>
                  <a:pt x="4815190" y="971810"/>
                  <a:pt x="4815190" y="2165136"/>
                </a:cubicBezTo>
                <a:cubicBezTo>
                  <a:pt x="4815190" y="3358462"/>
                  <a:pt x="4184875" y="3979173"/>
                  <a:pt x="3519790" y="4254126"/>
                </a:cubicBezTo>
                <a:cubicBezTo>
                  <a:pt x="2854705" y="4529079"/>
                  <a:pt x="1287108" y="4182442"/>
                  <a:pt x="824679" y="3814854"/>
                </a:cubicBezTo>
                <a:cubicBezTo>
                  <a:pt x="362250" y="3447266"/>
                  <a:pt x="23554" y="2698536"/>
                  <a:pt x="1142" y="2165136"/>
                </a:cubicBezTo>
                <a:close/>
              </a:path>
            </a:pathLst>
          </a:custGeom>
          <a:noFill/>
          <a:ln>
            <a:solidFill>
              <a:srgbClr val="3B1E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21194162">
            <a:off x="1060445" y="2486626"/>
            <a:ext cx="2364186" cy="425604"/>
            <a:chOff x="1470552" y="2462871"/>
            <a:chExt cx="3658547" cy="415663"/>
          </a:xfrm>
        </p:grpSpPr>
        <p:sp>
          <p:nvSpPr>
            <p:cNvPr id="15" name="직사각형 14"/>
            <p:cNvSpPr/>
            <p:nvPr/>
          </p:nvSpPr>
          <p:spPr>
            <a:xfrm>
              <a:off x="1470552" y="2462871"/>
              <a:ext cx="3658547" cy="415663"/>
            </a:xfrm>
            <a:prstGeom prst="rect">
              <a:avLst/>
            </a:prstGeom>
            <a:solidFill>
              <a:srgbClr val="3B1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36016" y="2486038"/>
              <a:ext cx="1327631" cy="330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" charset="-127"/>
                  <a:ea typeface="배달의민족 한나" charset="-127"/>
                </a:rPr>
                <a:t>배           움</a:t>
              </a:r>
              <a:endPara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" charset="-127"/>
                <a:ea typeface="배달의민족 한나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266653">
            <a:off x="5507246" y="2552397"/>
            <a:ext cx="2364186" cy="425604"/>
            <a:chOff x="1470552" y="2462871"/>
            <a:chExt cx="3658547" cy="415663"/>
          </a:xfrm>
        </p:grpSpPr>
        <p:sp>
          <p:nvSpPr>
            <p:cNvPr id="18" name="직사각형 17"/>
            <p:cNvSpPr/>
            <p:nvPr/>
          </p:nvSpPr>
          <p:spPr>
            <a:xfrm>
              <a:off x="1470552" y="2462871"/>
              <a:ext cx="3658547" cy="415663"/>
            </a:xfrm>
            <a:prstGeom prst="rect">
              <a:avLst/>
            </a:prstGeom>
            <a:solidFill>
              <a:srgbClr val="3B1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88883" y="2486036"/>
              <a:ext cx="1421894" cy="330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" charset="-127"/>
                  <a:ea typeface="배달의민족 한나" charset="-127"/>
                </a:rPr>
                <a:t>반             성</a:t>
              </a:r>
              <a:endPara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" charset="-127"/>
                <a:ea typeface="배달의민족 한나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5820">
            <a:off x="6966038" y="2078880"/>
            <a:ext cx="562500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5360">
            <a:off x="2609525" y="1895580"/>
            <a:ext cx="562500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9233">
            <a:off x="2016582" y="1955491"/>
            <a:ext cx="562500" cy="5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1964">
            <a:off x="6421504" y="2015437"/>
            <a:ext cx="5625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84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57">
            <a:extLst>
              <a:ext uri="{FF2B5EF4-FFF2-40B4-BE49-F238E27FC236}">
                <a16:creationId xmlns:a16="http://schemas.microsoft.com/office/drawing/2014/main" id="{65F34E94-3EC1-4551-9040-25FF5E5D10B9}"/>
              </a:ext>
            </a:extLst>
          </p:cNvPr>
          <p:cNvSpPr/>
          <p:nvPr/>
        </p:nvSpPr>
        <p:spPr>
          <a:xfrm>
            <a:off x="611560" y="1172411"/>
            <a:ext cx="4528828" cy="5153939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  <a:effectLst>
            <a:outerShdw dist="12700" algn="l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88506E6-0CFA-4C33-91C6-ECF16F9A3D92}"/>
              </a:ext>
            </a:extLst>
          </p:cNvPr>
          <p:cNvGrpSpPr/>
          <p:nvPr/>
        </p:nvGrpSpPr>
        <p:grpSpPr>
          <a:xfrm>
            <a:off x="964642" y="2630071"/>
            <a:ext cx="2069559" cy="2069560"/>
            <a:chOff x="104896" y="1487384"/>
            <a:chExt cx="4260605" cy="426060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50F0FD5-982F-45A8-AF7F-F03A9D226C2D}"/>
                </a:ext>
              </a:extLst>
            </p:cNvPr>
            <p:cNvSpPr/>
            <p:nvPr/>
          </p:nvSpPr>
          <p:spPr>
            <a:xfrm>
              <a:off x="642584" y="2025072"/>
              <a:ext cx="3185229" cy="31852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6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962180-F001-4C6B-91E0-DE1E1DE15327}"/>
                </a:ext>
              </a:extLst>
            </p:cNvPr>
            <p:cNvSpPr/>
            <p:nvPr/>
          </p:nvSpPr>
          <p:spPr>
            <a:xfrm>
              <a:off x="561230" y="3244012"/>
              <a:ext cx="3185230" cy="769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>
                  <a:solidFill>
                    <a:prstClr val="white"/>
                  </a:solidFill>
                </a:rPr>
                <a:t>PRESENTATION</a:t>
              </a:r>
            </a:p>
          </p:txBody>
        </p:sp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28F1DD0B-072E-4664-80D3-63550246E57F}"/>
                </a:ext>
              </a:extLst>
            </p:cNvPr>
            <p:cNvSpPr/>
            <p:nvPr/>
          </p:nvSpPr>
          <p:spPr>
            <a:xfrm>
              <a:off x="104896" y="1487384"/>
              <a:ext cx="4260605" cy="4260605"/>
            </a:xfrm>
            <a:prstGeom prst="arc">
              <a:avLst>
                <a:gd name="adj1" fmla="val 14612488"/>
                <a:gd name="adj2" fmla="val 8273002"/>
              </a:avLst>
            </a:prstGeom>
            <a:ln w="952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CBEAA2-90B0-4372-8E1F-4BD0C4FB3E81}"/>
              </a:ext>
            </a:extLst>
          </p:cNvPr>
          <p:cNvGrpSpPr/>
          <p:nvPr/>
        </p:nvGrpSpPr>
        <p:grpSpPr>
          <a:xfrm>
            <a:off x="4716016" y="4653136"/>
            <a:ext cx="405441" cy="405441"/>
            <a:chOff x="6518667" y="2662022"/>
            <a:chExt cx="693961" cy="69396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0156F05-562B-4096-BC18-C7E6A3EA5354}"/>
                </a:ext>
              </a:extLst>
            </p:cNvPr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5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자유형 22">
              <a:extLst>
                <a:ext uri="{FF2B5EF4-FFF2-40B4-BE49-F238E27FC236}">
                  <a16:creationId xmlns:a16="http://schemas.microsoft.com/office/drawing/2014/main" id="{409501FE-F57A-4CE9-B749-56D9C5EB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EE747D89-18D4-4868-B003-0F20CC17E587}"/>
              </a:ext>
            </a:extLst>
          </p:cNvPr>
          <p:cNvSpPr/>
          <p:nvPr/>
        </p:nvSpPr>
        <p:spPr>
          <a:xfrm flipH="1" flipV="1">
            <a:off x="4959234" y="3570836"/>
            <a:ext cx="405441" cy="4054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C35855-4D6C-4429-8E5B-6C588F51C468}"/>
              </a:ext>
            </a:extLst>
          </p:cNvPr>
          <p:cNvGrpSpPr/>
          <p:nvPr/>
        </p:nvGrpSpPr>
        <p:grpSpPr>
          <a:xfrm>
            <a:off x="4932040" y="2492896"/>
            <a:ext cx="405441" cy="405441"/>
            <a:chOff x="4726150" y="2662022"/>
            <a:chExt cx="693961" cy="69396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79F36F4-0729-4F25-8D21-3E38DF7FCCAE}"/>
                </a:ext>
              </a:extLst>
            </p:cNvPr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5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자유형 32">
              <a:extLst>
                <a:ext uri="{FF2B5EF4-FFF2-40B4-BE49-F238E27FC236}">
                  <a16:creationId xmlns:a16="http://schemas.microsoft.com/office/drawing/2014/main" id="{43C2A2E1-A5BC-42F7-BA56-878DAA8D7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4A0050C-6C47-41D8-BF58-003FA04C60AE}"/>
              </a:ext>
            </a:extLst>
          </p:cNvPr>
          <p:cNvGrpSpPr/>
          <p:nvPr/>
        </p:nvGrpSpPr>
        <p:grpSpPr>
          <a:xfrm>
            <a:off x="4526599" y="1344549"/>
            <a:ext cx="405441" cy="405441"/>
            <a:chOff x="4726150" y="4399632"/>
            <a:chExt cx="693961" cy="693961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8D26F9B-2502-4906-9B72-70F1CD437EA9}"/>
                </a:ext>
              </a:extLst>
            </p:cNvPr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78CCF61-39CB-40E1-9465-657046A9ED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71967" y="4590373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7EBB1E3-B701-4A98-A2B7-3A4C4A9EC5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55679DBC-4809-49C3-8325-D0D5078E4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A8362C7B-CF62-4C3F-A767-A3F75A20F2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107EB0D8-EF09-406A-8C48-B346B6B84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273725-A3D6-4FA2-A4BE-19A97D562936}"/>
              </a:ext>
            </a:extLst>
          </p:cNvPr>
          <p:cNvSpPr/>
          <p:nvPr/>
        </p:nvSpPr>
        <p:spPr>
          <a:xfrm>
            <a:off x="3707904" y="1309816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첫번째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203E18-A40E-4275-B4E1-A6DC0EFE26A1}"/>
              </a:ext>
            </a:extLst>
          </p:cNvPr>
          <p:cNvSpPr/>
          <p:nvPr/>
        </p:nvSpPr>
        <p:spPr>
          <a:xfrm>
            <a:off x="4033104" y="2465007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두번째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131604-9591-44B8-9F9C-BECD08CFEA0B}"/>
              </a:ext>
            </a:extLst>
          </p:cNvPr>
          <p:cNvSpPr/>
          <p:nvPr/>
        </p:nvSpPr>
        <p:spPr>
          <a:xfrm>
            <a:off x="4033104" y="3623712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세번째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AD4E82-5232-45B2-96C6-4BE59F039CEB}"/>
              </a:ext>
            </a:extLst>
          </p:cNvPr>
          <p:cNvSpPr/>
          <p:nvPr/>
        </p:nvSpPr>
        <p:spPr>
          <a:xfrm>
            <a:off x="3707904" y="4712195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네번째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5238688" y="908720"/>
            <a:ext cx="3439898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팀 소개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653DE1-68F4-4C7A-87FB-D47AD4EB37E9}"/>
              </a:ext>
            </a:extLst>
          </p:cNvPr>
          <p:cNvSpPr/>
          <p:nvPr/>
        </p:nvSpPr>
        <p:spPr>
          <a:xfrm>
            <a:off x="5524590" y="2077086"/>
            <a:ext cx="3439898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주제 소개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50B5C4-AF44-4AC2-B80D-CA869FAE6014}"/>
              </a:ext>
            </a:extLst>
          </p:cNvPr>
          <p:cNvSpPr/>
          <p:nvPr/>
        </p:nvSpPr>
        <p:spPr>
          <a:xfrm>
            <a:off x="5524589" y="3140968"/>
            <a:ext cx="3439898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9AE4B8-FB56-42F7-B6F1-C48DB84671E2}"/>
              </a:ext>
            </a:extLst>
          </p:cNvPr>
          <p:cNvSpPr/>
          <p:nvPr/>
        </p:nvSpPr>
        <p:spPr>
          <a:xfrm>
            <a:off x="5308566" y="4221088"/>
            <a:ext cx="3439898" cy="66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결과 보고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 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44B37F-7C95-461C-8978-2719B666ACD9}"/>
              </a:ext>
            </a:extLst>
          </p:cNvPr>
          <p:cNvGrpSpPr/>
          <p:nvPr/>
        </p:nvGrpSpPr>
        <p:grpSpPr>
          <a:xfrm>
            <a:off x="5068643" y="3655894"/>
            <a:ext cx="196640" cy="208557"/>
            <a:chOff x="5126192" y="2046218"/>
            <a:chExt cx="1771348" cy="2581554"/>
          </a:xfrm>
        </p:grpSpPr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8BAB58EB-7F1A-4FF4-8785-7B173F114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6192" y="2046218"/>
              <a:ext cx="1771348" cy="2581554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B7016E2-A8A6-4761-BDB5-1D97A5D17ED8}"/>
                </a:ext>
              </a:extLst>
            </p:cNvPr>
            <p:cNvSpPr/>
            <p:nvPr/>
          </p:nvSpPr>
          <p:spPr>
            <a:xfrm>
              <a:off x="5711592" y="2822463"/>
              <a:ext cx="611140" cy="1053354"/>
            </a:xfrm>
            <a:prstGeom prst="rightArrow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3E033895-19FB-47CD-8014-DA63B259C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0528" y="5030544"/>
            <a:ext cx="3234170" cy="1822068"/>
          </a:xfrm>
          <a:prstGeom prst="rect">
            <a:avLst/>
          </a:prstGeom>
          <a:noFill/>
          <a:effectLst>
            <a:outerShdw blurRad="50800" dist="101600" algn="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BC37FA6-F101-4177-A88F-CACFFAB2E7C1}"/>
              </a:ext>
            </a:extLst>
          </p:cNvPr>
          <p:cNvSpPr txBox="1"/>
          <p:nvPr/>
        </p:nvSpPr>
        <p:spPr>
          <a:xfrm>
            <a:off x="56970" y="35436"/>
            <a:ext cx="2822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INDEX</a:t>
            </a:r>
            <a:endParaRPr lang="ko-KR" altLang="en-US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0156F05-562B-4096-BC18-C7E6A3EA5354}"/>
              </a:ext>
            </a:extLst>
          </p:cNvPr>
          <p:cNvSpPr/>
          <p:nvPr/>
        </p:nvSpPr>
        <p:spPr>
          <a:xfrm flipH="1">
            <a:off x="4451649" y="5543839"/>
            <a:ext cx="405441" cy="4054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AD4E82-5232-45B2-96C6-4BE59F039CEB}"/>
              </a:ext>
            </a:extLst>
          </p:cNvPr>
          <p:cNvSpPr/>
          <p:nvPr/>
        </p:nvSpPr>
        <p:spPr>
          <a:xfrm>
            <a:off x="3656927" y="5526864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네번째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69AE4B8-FB56-42F7-B6F1-C48DB84671E2}"/>
              </a:ext>
            </a:extLst>
          </p:cNvPr>
          <p:cNvSpPr/>
          <p:nvPr/>
        </p:nvSpPr>
        <p:spPr>
          <a:xfrm>
            <a:off x="5092542" y="5120461"/>
            <a:ext cx="3439898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Lessons Learned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" name="모서리가 접힌 도형 2"/>
          <p:cNvSpPr/>
          <p:nvPr/>
        </p:nvSpPr>
        <p:spPr>
          <a:xfrm>
            <a:off x="4565037" y="5661248"/>
            <a:ext cx="178664" cy="18107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EA9EC59-0023-4ADF-AEFF-B5106064DF92}"/>
              </a:ext>
            </a:extLst>
          </p:cNvPr>
          <p:cNvSpPr txBox="1"/>
          <p:nvPr/>
        </p:nvSpPr>
        <p:spPr>
          <a:xfrm>
            <a:off x="56970" y="35436"/>
            <a:ext cx="2822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팀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83CDB5-D39B-4BF5-B41C-37664E7D4F09}"/>
              </a:ext>
            </a:extLst>
          </p:cNvPr>
          <p:cNvSpPr/>
          <p:nvPr/>
        </p:nvSpPr>
        <p:spPr>
          <a:xfrm>
            <a:off x="2236289" y="3590725"/>
            <a:ext cx="2357438" cy="4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이 구 아 나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337D36-C9C7-4E49-B55D-8F7E116E3794}"/>
              </a:ext>
            </a:extLst>
          </p:cNvPr>
          <p:cNvSpPr/>
          <p:nvPr/>
        </p:nvSpPr>
        <p:spPr>
          <a:xfrm>
            <a:off x="4207097" y="3688783"/>
            <a:ext cx="240260" cy="240260"/>
          </a:xfrm>
          <a:prstGeom prst="ellipse">
            <a:avLst/>
          </a:pr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+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991FE34-B2D4-47DB-8A0D-F6338F92067C}"/>
              </a:ext>
            </a:extLst>
          </p:cNvPr>
          <p:cNvGrpSpPr/>
          <p:nvPr/>
        </p:nvGrpSpPr>
        <p:grpSpPr>
          <a:xfrm>
            <a:off x="2236289" y="4040482"/>
            <a:ext cx="2357438" cy="1710484"/>
            <a:chOff x="4610100" y="3668377"/>
            <a:chExt cx="3143250" cy="228064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0B6AE68-F647-4535-9881-CAE76582E668}"/>
                </a:ext>
              </a:extLst>
            </p:cNvPr>
            <p:cNvSpPr/>
            <p:nvPr/>
          </p:nvSpPr>
          <p:spPr>
            <a:xfrm>
              <a:off x="4610100" y="3668377"/>
              <a:ext cx="3143250" cy="552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" panose="020B0600000101010101" charset="-127"/>
                  <a:ea typeface="배달의민족 한나" panose="020B0600000101010101" charset="-127"/>
                </a:rPr>
                <a:t>김 재 경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F77478C-BAFC-44C1-A47F-C9D897EF993C}"/>
                </a:ext>
              </a:extLst>
            </p:cNvPr>
            <p:cNvSpPr/>
            <p:nvPr/>
          </p:nvSpPr>
          <p:spPr>
            <a:xfrm>
              <a:off x="4610100" y="4244443"/>
              <a:ext cx="3143250" cy="5524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" panose="020B0600000101010101" charset="-127"/>
                  <a:ea typeface="배달의민족 한나" panose="020B0600000101010101" charset="-127"/>
                </a:rPr>
                <a:t>김 수 환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0637D56-34A4-4A97-89AB-526A020DFA6D}"/>
                </a:ext>
              </a:extLst>
            </p:cNvPr>
            <p:cNvSpPr/>
            <p:nvPr/>
          </p:nvSpPr>
          <p:spPr>
            <a:xfrm>
              <a:off x="4610100" y="4820507"/>
              <a:ext cx="3143250" cy="5524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" panose="020B0600000101010101" charset="-127"/>
                  <a:ea typeface="배달의민족 한나" panose="020B0600000101010101" charset="-127"/>
                </a:rPr>
                <a:t>신 은 영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35EF37-4D4B-48A8-92C6-72920226EFEA}"/>
                </a:ext>
              </a:extLst>
            </p:cNvPr>
            <p:cNvSpPr/>
            <p:nvPr/>
          </p:nvSpPr>
          <p:spPr>
            <a:xfrm>
              <a:off x="4610100" y="5396572"/>
              <a:ext cx="3143250" cy="5524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" panose="020B0600000101010101" charset="-127"/>
                  <a:ea typeface="배달의민족 한나" panose="020B0600000101010101" charset="-127"/>
                </a:rPr>
                <a:t>이 승 은</a:t>
              </a:r>
            </a:p>
          </p:txBody>
        </p:sp>
      </p:grpSp>
      <p:sp>
        <p:nvSpPr>
          <p:cNvPr id="31" name="눈물 방울 30">
            <a:extLst>
              <a:ext uri="{FF2B5EF4-FFF2-40B4-BE49-F238E27FC236}">
                <a16:creationId xmlns:a16="http://schemas.microsoft.com/office/drawing/2014/main" id="{36E7AFE3-325D-443C-8505-BD2EA0251DD0}"/>
              </a:ext>
            </a:extLst>
          </p:cNvPr>
          <p:cNvSpPr/>
          <p:nvPr/>
        </p:nvSpPr>
        <p:spPr>
          <a:xfrm rot="16200000">
            <a:off x="5647257" y="5790926"/>
            <a:ext cx="207169" cy="207169"/>
          </a:xfrm>
          <a:prstGeom prst="teardrop">
            <a:avLst/>
          </a:prstGeom>
          <a:solidFill>
            <a:srgbClr val="FF7C8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4" name="한쪽 모서리가 둥근 사각형 6">
            <a:extLst>
              <a:ext uri="{FF2B5EF4-FFF2-40B4-BE49-F238E27FC236}">
                <a16:creationId xmlns:a16="http://schemas.microsoft.com/office/drawing/2014/main" id="{E859D54C-7D4F-4C6A-8F43-085BF6E71F1C}"/>
              </a:ext>
            </a:extLst>
          </p:cNvPr>
          <p:cNvSpPr/>
          <p:nvPr/>
        </p:nvSpPr>
        <p:spPr>
          <a:xfrm>
            <a:off x="1907704" y="1438676"/>
            <a:ext cx="3014607" cy="1990324"/>
          </a:xfrm>
          <a:prstGeom prst="round1Rect">
            <a:avLst>
              <a:gd name="adj" fmla="val 4234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95156AD-A802-4970-81B9-1DA5D524F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4000519">
            <a:off x="6343681" y="1468268"/>
            <a:ext cx="3234170" cy="1822067"/>
          </a:xfrm>
          <a:prstGeom prst="rect">
            <a:avLst/>
          </a:prstGeom>
          <a:noFill/>
          <a:effectLst>
            <a:outerShdw blurRad="50800" dist="1016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0.01945 L -0.14375 -0.2868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60"/>
                            </p:stCondLst>
                            <p:childTnLst>
                              <p:par>
                                <p:cTn id="33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46 L -0.09427 0.09491 C -0.11493 0.11551 -0.13976 0.15 -0.16302 0.18912 C -0.18889 0.23403 -0.2073 0.27338 -0.21719 0.30394 L -0.26407 0.44954 " pathEditMode="relative" rAng="7680000" ptsTypes="AAAAA">
                                      <p:cBhvr>
                                        <p:cTn id="34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2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1" grpId="1" animBg="1"/>
      <p:bldP spid="31" grpId="2" animBg="1"/>
      <p:bldP spid="31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81DAB9-19BB-4EF2-B343-FD77C51D1065}"/>
              </a:ext>
            </a:extLst>
          </p:cNvPr>
          <p:cNvSpPr txBox="1"/>
          <p:nvPr/>
        </p:nvSpPr>
        <p:spPr>
          <a:xfrm>
            <a:off x="56970" y="35436"/>
            <a:ext cx="2822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주 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55576" y="2060847"/>
            <a:ext cx="3571780" cy="2488343"/>
            <a:chOff x="755576" y="2060847"/>
            <a:chExt cx="3571780" cy="248834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2060847"/>
              <a:ext cx="3571780" cy="187938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30613" y="4149080"/>
              <a:ext cx="2021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배달의민족 한나" panose="020B0600000101010101" charset="-127"/>
                  <a:ea typeface="배달의민족 한나" panose="020B0600000101010101" charset="-127"/>
                </a:rPr>
                <a:t>대학병원 쏠림 현상</a:t>
              </a:r>
              <a:endParaRPr lang="ko-KR" altLang="en-US" sz="20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795225" y="2060848"/>
            <a:ext cx="3331330" cy="2488342"/>
            <a:chOff x="4795225" y="2060848"/>
            <a:chExt cx="3331330" cy="248834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225" y="2060848"/>
              <a:ext cx="3331330" cy="18722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68522" y="4149080"/>
              <a:ext cx="2784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배달의민족 한나" panose="020B0600000101010101" charset="-127"/>
                  <a:ea typeface="배달의민족 한나" panose="020B0600000101010101" charset="-127"/>
                </a:rPr>
                <a:t>복지 사각 지대 발생 가속화</a:t>
              </a:r>
              <a:endParaRPr lang="ko-KR" altLang="en-US" sz="20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6" y="2012040"/>
            <a:ext cx="7376699" cy="3842031"/>
          </a:xfrm>
          <a:prstGeom prst="rect">
            <a:avLst/>
          </a:prstGeom>
        </p:spPr>
      </p:pic>
      <p:sp>
        <p:nvSpPr>
          <p:cNvPr id="12" name="한쪽 모서리가 잘린 사각형 11"/>
          <p:cNvSpPr/>
          <p:nvPr/>
        </p:nvSpPr>
        <p:spPr>
          <a:xfrm>
            <a:off x="1669822" y="2556890"/>
            <a:ext cx="5555325" cy="2752329"/>
          </a:xfrm>
          <a:prstGeom prst="snip1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문재인 케어 정책 </a:t>
            </a:r>
            <a:r>
              <a:rPr lang="ko-KR" altLang="en-US" sz="2800" b="1" dirty="0" smtClean="0">
                <a:solidFill>
                  <a:srgbClr val="FF0000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보완</a:t>
            </a:r>
            <a:endParaRPr lang="en-US" altLang="ko-KR" sz="2800" b="1" dirty="0" smtClean="0">
              <a:solidFill>
                <a:srgbClr val="FF0000"/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서울과 지방의 의료 양극화 </a:t>
            </a:r>
            <a:r>
              <a:rPr lang="ko-KR" altLang="en-US" sz="2800" b="1" dirty="0" smtClean="0">
                <a:solidFill>
                  <a:srgbClr val="FF0000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개선책</a:t>
            </a:r>
            <a:r>
              <a:rPr lang="ko-KR" altLang="en-US" sz="2800" b="1" dirty="0" smtClean="0">
                <a:solidFill>
                  <a:schemeClr val="tx1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 필요</a:t>
            </a:r>
            <a:endParaRPr lang="ko-KR" altLang="en-US" sz="2800" b="1" dirty="0">
              <a:solidFill>
                <a:schemeClr val="tx1"/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5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지역별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상급종합병원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종합병원 수 살펴보기</a:t>
            </a: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3"/>
            <a:ext cx="8646236" cy="5112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34" y="1593144"/>
            <a:ext cx="1452677" cy="14526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3" y="3874408"/>
            <a:ext cx="936104" cy="9361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9" y="5716968"/>
            <a:ext cx="548680" cy="14401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687423"/>
            <a:ext cx="548680" cy="14401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25" y="1635059"/>
            <a:ext cx="1452677" cy="14526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41418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1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지역별 요양병원 수 살펴보기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1772816"/>
            <a:ext cx="8639916" cy="48965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1452677" cy="14526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445224"/>
            <a:ext cx="54868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74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60823" y="1052736"/>
            <a:ext cx="5904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의료 기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별 지역 분포 확인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44624"/>
            <a:ext cx="7753497" cy="685800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</p:pic>
      <p:sp>
        <p:nvSpPr>
          <p:cNvPr id="2" name="직사각형 1"/>
          <p:cNvSpPr/>
          <p:nvPr/>
        </p:nvSpPr>
        <p:spPr>
          <a:xfrm>
            <a:off x="4211960" y="35436"/>
            <a:ext cx="413795" cy="682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35436"/>
            <a:ext cx="360040" cy="682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16216" y="35436"/>
            <a:ext cx="355493" cy="6822564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299555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강원도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6563" y="299555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경기도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45502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경상남도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4441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경상북도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3380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광주광역시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2319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대구광역시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1709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충청남도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50652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충청북도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3831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전라북도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2770" y="2995555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제주특별자치도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55953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인천광역시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34892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전라남도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8075" y="2995555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세종특별자치시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77014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울산광역시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0197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부산광역시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9136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서울특별시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61258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대전광역시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44008" y="35436"/>
            <a:ext cx="365593" cy="6822564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44008" y="35436"/>
            <a:ext cx="735391" cy="68225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6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9246"/>
            <a:ext cx="7869126" cy="49621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희소한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 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기기 분포 살펴보기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서울 기준 하위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20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7577" y="3389263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강원도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30026" y="3389263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경기도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2475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4924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7373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광주광역시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9822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대구광역시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4312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66761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9414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1863" y="3389263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제주특별자치도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4516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인천광역시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76965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9618" y="3389263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세종특별자치시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32067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울산광역시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64720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부산광역시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7169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서울특별시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2271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대전광역시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64830" y="1844823"/>
            <a:ext cx="322449" cy="468052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968857" y="1823476"/>
            <a:ext cx="322449" cy="470187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587280" y="1844823"/>
            <a:ext cx="315474" cy="4680522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64181" y="1823476"/>
            <a:ext cx="315474" cy="4701869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87279" y="1836401"/>
            <a:ext cx="643680" cy="46889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64181" y="1836400"/>
            <a:ext cx="680241" cy="46889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757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29" grpId="0" animBg="1"/>
      <p:bldP spid="30" grpId="0" animBg="1"/>
      <p:bldP spid="28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0" y="1915237"/>
            <a:ext cx="7869126" cy="46901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희소한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 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분포 살펴보기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서울 기준 하위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20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75656" y="3389263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강원도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8105" y="3389263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경기도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0554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43003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65452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광주광역시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87901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대구광역시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6146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04248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6136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56176" y="3389263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제주특별자치도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07994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인천광역시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68034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59922" y="3389263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세종특별자치시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88024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울산광역시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79912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부산광역시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99882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서울특별시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0350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대전광역시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58263" y="1962324"/>
            <a:ext cx="322449" cy="44910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523045" y="1962324"/>
            <a:ext cx="584949" cy="4475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56177" y="1978503"/>
            <a:ext cx="319970" cy="4475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30345" y="1985532"/>
            <a:ext cx="319970" cy="4475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850315" y="1978503"/>
            <a:ext cx="322449" cy="447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524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4" grpId="0" animBg="1"/>
      <p:bldP spid="25" grpId="0" animBg="1"/>
      <p:bldP spid="45" grpId="0" animBg="1"/>
      <p:bldP spid="4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536</Words>
  <Application>Microsoft Office PowerPoint</Application>
  <PresentationFormat>화면 슬라이드 쇼(4:3)</PresentationFormat>
  <Paragraphs>164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배달의민족 한나</vt:lpstr>
      <vt:lpstr>Arial</vt:lpstr>
      <vt:lpstr>Wingdings</vt:lpstr>
      <vt:lpstr>HY견고딕</vt:lpstr>
      <vt:lpstr>Batang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김진희</dc:creator>
  <cp:lastModifiedBy>Windows 사용자</cp:lastModifiedBy>
  <cp:revision>84</cp:revision>
  <dcterms:created xsi:type="dcterms:W3CDTF">2017-09-09T14:27:33Z</dcterms:created>
  <dcterms:modified xsi:type="dcterms:W3CDTF">2019-09-19T01:37:45Z</dcterms:modified>
</cp:coreProperties>
</file>